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70" r:id="rId6"/>
    <p:sldId id="271" r:id="rId7"/>
    <p:sldId id="272" r:id="rId8"/>
    <p:sldId id="273" r:id="rId9"/>
    <p:sldId id="260" r:id="rId10"/>
    <p:sldId id="261" r:id="rId11"/>
    <p:sldId id="274" r:id="rId12"/>
    <p:sldId id="275" r:id="rId13"/>
    <p:sldId id="276" r:id="rId14"/>
    <p:sldId id="262" r:id="rId15"/>
    <p:sldId id="263" r:id="rId16"/>
    <p:sldId id="277" r:id="rId17"/>
    <p:sldId id="278" r:id="rId18"/>
    <p:sldId id="279" r:id="rId19"/>
    <p:sldId id="280" r:id="rId20"/>
    <p:sldId id="281" r:id="rId21"/>
    <p:sldId id="283" r:id="rId22"/>
    <p:sldId id="282" r:id="rId23"/>
    <p:sldId id="284" r:id="rId24"/>
    <p:sldId id="264" r:id="rId25"/>
    <p:sldId id="265" r:id="rId26"/>
    <p:sldId id="285" r:id="rId27"/>
    <p:sldId id="286" r:id="rId28"/>
    <p:sldId id="300" r:id="rId29"/>
    <p:sldId id="287" r:id="rId30"/>
    <p:sldId id="288" r:id="rId31"/>
    <p:sldId id="289" r:id="rId32"/>
    <p:sldId id="290" r:id="rId33"/>
    <p:sldId id="293" r:id="rId34"/>
    <p:sldId id="292" r:id="rId35"/>
    <p:sldId id="294" r:id="rId36"/>
    <p:sldId id="291" r:id="rId37"/>
    <p:sldId id="295" r:id="rId38"/>
    <p:sldId id="296" r:id="rId39"/>
    <p:sldId id="297" r:id="rId40"/>
    <p:sldId id="298" r:id="rId41"/>
    <p:sldId id="299" r:id="rId42"/>
    <p:sldId id="266" r:id="rId43"/>
    <p:sldId id="267" r:id="rId44"/>
    <p:sldId id="268" r:id="rId45"/>
    <p:sldId id="269" r:id="rId46"/>
    <p:sldId id="301" r:id="rId4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3" autoAdjust="0"/>
    <p:restoredTop sz="94674"/>
  </p:normalViewPr>
  <p:slideViewPr>
    <p:cSldViewPr snapToGrid="0">
      <p:cViewPr varScale="1">
        <p:scale>
          <a:sx n="102" d="100"/>
          <a:sy n="102" d="100"/>
        </p:scale>
        <p:origin x="99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5AC86-FA52-4BA8-B0F8-BBF8B37B3D1F}" type="datetimeFigureOut">
              <a:rPr lang="zh-TW" altLang="en-US" smtClean="0"/>
              <a:t>2021/11/5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9DF36F-C61E-4B14-B3B4-CE02A03BAF1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3639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Surprisingly, for the combination of Cars196 dataset and ResNet-50x4 teacher, our model even outperforms the ImageNet supervised model. Since in </a:t>
            </a:r>
            <a:endParaRPr lang="en" altLang="zh-TW" dirty="0"/>
          </a:p>
          <a:p>
            <a:r>
              <a:rPr lang="en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“Ours-2q”, the student embedding is less restricted and does not follow the teacher closely, the student may generalize better compared to “Ours-1q” method. Hence, we see better results for “Ours-2q” on almost all transfer experiments. This effect is similar to [38, 58]. </a:t>
            </a:r>
            <a:endParaRPr lang="en" altLang="zh-TW" dirty="0"/>
          </a:p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32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248567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41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1440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33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92675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Surprisingly, for the combination of Cars196 dataset and ResNet-50x4 teacher, our model even outperforms the ImageNet supervised model. Since in </a:t>
            </a:r>
            <a:endParaRPr lang="en" altLang="zh-TW" dirty="0"/>
          </a:p>
          <a:p>
            <a:r>
              <a:rPr lang="en" altLang="zh-TW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“Ours-2q”, the student embedding is less restricted and does not follow the teacher closely, the student may generalize better compared to “Ours-1q” method. Hence, we see better results for “Ours-2q” on almost all transfer experiments. This effect is similar to [38, 58]. </a:t>
            </a:r>
            <a:endParaRPr lang="en" altLang="zh-TW" dirty="0"/>
          </a:p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34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73158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35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374522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36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83051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37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583820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38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561418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39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753285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9DF36F-C61E-4B14-B3B4-CE02A03BAF14}" type="slidenum">
              <a:rPr lang="zh-TW" altLang="en-US" smtClean="0"/>
              <a:t>40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0941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F1DC4CC-582E-4354-B377-DA082C712C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703E9225-99A5-48C0-9377-E86DE17F94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B24989B-0BD4-48F2-B557-F95E90D5E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88FED-1376-4189-BE91-7CA28C04AABA}" type="datetime1">
              <a:rPr lang="zh-TW" altLang="en-US" smtClean="0"/>
              <a:t>2021/11/5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F1C9C3A-488D-4A5B-8CE7-6FEAC7384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FA68529-22C5-44BB-B2BC-EE125740C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1204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6D1827-CE0E-4114-B1D2-270D18688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D18C0746-2D48-468D-9A80-79D70410B3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03E1549-AA86-4F0B-A8C7-7D804D340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62AB8-BEB2-4C00-9A11-78A4351EDE39}" type="datetime1">
              <a:rPr lang="zh-TW" altLang="en-US" smtClean="0"/>
              <a:t>2021/11/5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2DA797D-1E6B-4F12-844D-1CA81D50C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2EAEA3C-B74E-40BE-A28E-707C3EAC8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87242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0A8FFF6B-4233-421A-9F05-C2AF9CB434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0165E730-E49B-4D33-886C-476C82B087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6FC4516-3250-40DA-B367-CE01F7257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EDCC5-19ED-40B1-8C16-B20B300FF6B5}" type="datetime1">
              <a:rPr lang="zh-TW" altLang="en-US" smtClean="0"/>
              <a:t>2021/11/5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661C56A-7F90-4484-941C-463D78698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31E7A92-B5A7-4382-B68F-16630857D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825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56C9DEA-D005-4240-8BF1-77D92295D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D7A237E-0FD2-4402-8C72-C7B00C0FDD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5279DFC-FD08-4556-82AD-B50700375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9638C-B1D4-48C0-914A-31F69583B358}" type="datetime1">
              <a:rPr lang="zh-TW" altLang="en-US" smtClean="0"/>
              <a:t>2021/11/5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CA54C92-9A29-4B8C-B381-46A34870A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492B54B-9629-4044-B639-598142525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3969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49C7A31-F356-4DD9-82F2-2605A48E8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C0835B8-CA5E-49EE-A945-6E0242658E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44A32D4-AD0D-4C62-8714-5365249B6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706B2-EDEC-4840-8147-6D97296A76D5}" type="datetime1">
              <a:rPr lang="zh-TW" altLang="en-US" smtClean="0"/>
              <a:t>2021/11/5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2C1B8DD-08E6-4D5E-8D64-8514D6A32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6F62068-9170-4C4B-990A-CAA5BBC6B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0799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DE6C22-7440-4DDC-AD17-470F38F9B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191AF8A-35F4-471F-B81F-3413E40B9E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546F8245-632B-4777-8A53-D837E59CA6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58B99ED-4FB1-4716-8D33-B9F064FF4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9C3E-28D5-43CE-AFA4-3BC8083FE243}" type="datetime1">
              <a:rPr lang="zh-TW" altLang="en-US" smtClean="0"/>
              <a:t>2021/11/5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607A162-8C3A-4FA9-97FA-C304F9C74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4D7F607-D4CE-4B2A-A82C-6B3500C7F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487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B066CDE-C029-442B-9D99-3E1DB714BB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D98C5A6-D704-46EE-9A20-207339669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BDAD9BFE-8EDD-4F36-A98B-B312774DAA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980AC8D-1309-4554-95ED-D98A13DDA9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25E199A-A219-42C6-87AD-E349E2C129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A657E246-9531-493E-85BB-FD3525701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C7543-7902-49C1-A6D9-2664EB64E450}" type="datetime1">
              <a:rPr lang="zh-TW" altLang="en-US" smtClean="0"/>
              <a:t>2021/11/5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A064FBC2-C91E-499C-8962-ED7C8F64F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B99056FC-8EC1-4B2B-AFE9-7F1CC35AF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36391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EF119CC-3755-41E0-9D9E-E8F7DDACD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E24FC98-32A4-4EA6-8ACA-A75202502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586DA-D27D-449A-9E7E-8EBFAD74A8A9}" type="datetime1">
              <a:rPr lang="zh-TW" altLang="en-US" smtClean="0"/>
              <a:t>2021/11/5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BEB9D35E-E580-4016-90D9-CDA47476E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11404645-7A57-4E9B-A51A-65B0D0638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07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930C6858-DA21-4C1D-8C8B-50F3034D3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6041-5DC1-4CF2-B914-3AD803A2B4D9}" type="datetime1">
              <a:rPr lang="zh-TW" altLang="en-US" smtClean="0"/>
              <a:t>2021/11/5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1A946E44-4E38-4DBE-8408-8F75BA4E4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96C9E97-02CA-4747-B719-56A5D8602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5647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72D6C6-9705-4533-8102-725E06425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ED13C84-16B3-47DC-B60A-D920F34704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A1DA1AB1-2A16-4887-997D-8F7DD6800C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CA401559-C0C9-43BD-9805-315E8DAB0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6AA1F-C5E4-4A05-8C0F-90EB264B9E49}" type="datetime1">
              <a:rPr lang="zh-TW" altLang="en-US" smtClean="0"/>
              <a:t>2021/11/5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B51EDB0-EDDF-4B4F-8FAC-9B253E39D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E2E5646-3C5A-40A2-AD18-AE02DCA55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8443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7144A8E-F83E-405F-B799-8C8555704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2ABCBAB-0C57-48E4-BDE2-9F9B844DD9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94361372-C212-4621-9EAB-1CA33CB62C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CBD8F8C5-77B6-4771-8717-89432C20E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2AAE8-417B-4936-8EB4-1BCD3660035B}" type="datetime1">
              <a:rPr lang="zh-TW" altLang="en-US" smtClean="0"/>
              <a:t>2021/11/5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30A84CA6-F35F-46B5-B353-8397F5BE6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8EA3F94-ECE6-4C0C-BC16-61A6079F6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90792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909A3B65-2951-43CE-9C50-E30157316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7A4752B-8BCA-4EBF-A295-1E29B3C8F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A609D01-CB51-49B3-844C-88413B430E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72011-3CCD-4A3F-B7EB-C57EA9E9B8E5}" type="datetime1">
              <a:rPr lang="zh-TW" altLang="en-US" smtClean="0"/>
              <a:t>2021/11/5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1B75B4F-082F-415C-9D0E-67872957B4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AD51B03-0D17-4CED-9413-F9FC6B502D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23AB0-D4EA-4CF6-BB7E-E024BD643F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35708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82DD908-6BD3-49DA-888A-DD018D104A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1331259"/>
            <a:ext cx="10363200" cy="2387600"/>
          </a:xfrm>
        </p:spPr>
        <p:txBody>
          <a:bodyPr>
            <a:normAutofit fontScale="90000"/>
          </a:bodyPr>
          <a:lstStyle/>
          <a:p>
            <a:r>
              <a:rPr lang="en" altLang="zh-TW" dirty="0" err="1"/>
              <a:t>CompRess</a:t>
            </a:r>
            <a:r>
              <a:rPr lang="en" altLang="zh-TW" dirty="0"/>
              <a:t>: Self-Supervised Learning by Compressing Representations 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80B4B9CA-DFE2-4BAC-A0C3-FC3B9C199A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70979"/>
            <a:ext cx="9144000" cy="1655762"/>
          </a:xfrm>
        </p:spPr>
        <p:txBody>
          <a:bodyPr/>
          <a:lstStyle/>
          <a:p>
            <a:r>
              <a:rPr lang="en-US" altLang="zh-TW" sz="1800" dirty="0">
                <a:latin typeface="CMR10"/>
              </a:rPr>
              <a:t>Soroush Abbasi Koohpayegani, Ajinkya Tejankar, Hamed Pirsiavash </a:t>
            </a:r>
          </a:p>
          <a:p>
            <a:r>
              <a:rPr lang="en" altLang="zh-TW" sz="1800" dirty="0"/>
              <a:t>University of Maryland, Baltimore County </a:t>
            </a:r>
            <a:endParaRPr lang="en" altLang="zh-TW" sz="1400" dirty="0"/>
          </a:p>
          <a:p>
            <a:r>
              <a:rPr lang="en-US" altLang="zh-TW" sz="1800" dirty="0">
                <a:latin typeface="CMR9"/>
              </a:rPr>
              <a:t>NIPS 2020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23426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Related Work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US" altLang="zh-TW" dirty="0"/>
              <a:t>Contrastive Learning [23, 57, 39, 27, 67, 4, 49, 25] </a:t>
            </a:r>
            <a:endParaRPr lang="zh-TW" altLang="en-US" dirty="0"/>
          </a:p>
          <a:p>
            <a:pPr lvl="1"/>
            <a:r>
              <a:rPr lang="en" altLang="zh-TW" dirty="0"/>
              <a:t>The model learns to contrast between the positive and lots of negative pairs </a:t>
            </a:r>
          </a:p>
          <a:p>
            <a:pPr lvl="2"/>
            <a:r>
              <a:rPr lang="en" altLang="zh-TW" dirty="0"/>
              <a:t>Positive pair: from the same image and model but different augmentations [24, 9, 51] or from the same image and augmentations but different models (teacher and student) [50]</a:t>
            </a:r>
          </a:p>
          <a:p>
            <a:pPr lvl="2"/>
            <a:r>
              <a:rPr lang="en" altLang="zh-TW" dirty="0"/>
              <a:t>Negative pair: a query image and other different images</a:t>
            </a:r>
          </a:p>
          <a:p>
            <a:pPr lvl="2"/>
            <a:endParaRPr lang="en" altLang="zh-TW" dirty="0"/>
          </a:p>
          <a:p>
            <a:pPr lvl="2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435D6F4-0215-4DCA-B0E2-C2767800A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10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3DC3C657-CBB9-6949-9312-0E22DD004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065" y="3086332"/>
            <a:ext cx="6251867" cy="172440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758D0102-99A4-3D4D-A59A-C397C4CD48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580" y="4810732"/>
            <a:ext cx="6356839" cy="192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03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Related Work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US" altLang="zh-TW" dirty="0"/>
              <a:t>Contrastive Learning</a:t>
            </a:r>
            <a:endParaRPr lang="zh-TW" altLang="en-US" dirty="0"/>
          </a:p>
          <a:p>
            <a:pPr lvl="1"/>
            <a:r>
              <a:rPr lang="en" altLang="zh-TW" dirty="0"/>
              <a:t>Most methods classify an image as positive or negative [67]</a:t>
            </a:r>
          </a:p>
          <a:p>
            <a:pPr lvl="1"/>
            <a:r>
              <a:rPr lang="en" altLang="zh-TW" dirty="0"/>
              <a:t>Our method uses soft probability distribution and does not couple the embeddings of teacher and student as in [50]</a:t>
            </a:r>
          </a:p>
          <a:p>
            <a:pPr lvl="2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435D6F4-0215-4DCA-B0E2-C2767800A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11</a:t>
            </a:fld>
            <a:endParaRPr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12E768F-1941-DF4E-8672-4B5137B18BF1}"/>
              </a:ext>
            </a:extLst>
          </p:cNvPr>
          <p:cNvSpPr txBox="1"/>
          <p:nvPr/>
        </p:nvSpPr>
        <p:spPr>
          <a:xfrm>
            <a:off x="175847" y="3571310"/>
            <a:ext cx="12016153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100" dirty="0"/>
              <a:t>[4] Philip Bachman, R Devon </a:t>
            </a:r>
            <a:r>
              <a:rPr kumimoji="1" lang="en-US" altLang="zh-TW" sz="1100" dirty="0" err="1"/>
              <a:t>Hjelm</a:t>
            </a:r>
            <a:r>
              <a:rPr kumimoji="1" lang="en-US" altLang="zh-TW" sz="1100" dirty="0"/>
              <a:t>, and William </a:t>
            </a:r>
            <a:r>
              <a:rPr kumimoji="1" lang="en-US" altLang="zh-TW" sz="1100" dirty="0" err="1"/>
              <a:t>Buchwalter</a:t>
            </a:r>
            <a:r>
              <a:rPr kumimoji="1" lang="en-US" altLang="zh-TW" sz="1100" dirty="0"/>
              <a:t>. “Learning representations by maximizing mutual information across views.” In: Advances in Neural Information Processing Systems. 2019, pp. 15509–15519. </a:t>
            </a:r>
          </a:p>
          <a:p>
            <a:r>
              <a:rPr kumimoji="1" lang="en-US" altLang="zh-TW" sz="1100" dirty="0"/>
              <a:t>[9] Ting Chen et al. “A Simple Framework for Contrastive Learning of Visual Representations.” In: </a:t>
            </a:r>
            <a:r>
              <a:rPr kumimoji="1" lang="en-US" altLang="zh-TW" sz="1100" dirty="0" err="1"/>
              <a:t>arXiv</a:t>
            </a:r>
            <a:r>
              <a:rPr kumimoji="1" lang="en-US" altLang="zh-TW" sz="1100" dirty="0"/>
              <a:t> preprint arXiv:2002.05709 (2020). </a:t>
            </a:r>
          </a:p>
          <a:p>
            <a:r>
              <a:rPr kumimoji="1" lang="en-US" altLang="zh-TW" sz="1100" dirty="0"/>
              <a:t>[23] </a:t>
            </a:r>
            <a:r>
              <a:rPr kumimoji="1" lang="en-US" altLang="zh-TW" sz="1100" dirty="0" err="1"/>
              <a:t>Raia</a:t>
            </a:r>
            <a:r>
              <a:rPr kumimoji="1" lang="en-US" altLang="zh-TW" sz="1100" dirty="0"/>
              <a:t> Hadsell, </a:t>
            </a:r>
            <a:r>
              <a:rPr kumimoji="1" lang="en-US" altLang="zh-TW" sz="1100" dirty="0" err="1"/>
              <a:t>Sumit</a:t>
            </a:r>
            <a:r>
              <a:rPr kumimoji="1" lang="en-US" altLang="zh-TW" sz="1100" dirty="0"/>
              <a:t> Chopra, and Yann </a:t>
            </a:r>
            <a:r>
              <a:rPr kumimoji="1" lang="en-US" altLang="zh-TW" sz="1100" dirty="0" err="1"/>
              <a:t>LeCun</a:t>
            </a:r>
            <a:r>
              <a:rPr kumimoji="1" lang="en-US" altLang="zh-TW" sz="1100" dirty="0"/>
              <a:t>. “Dimensionality reduction by learning an invariant mapping.” In: 2006 IEEE Computer Society Conference on Computer Vision and Pattern Recognition (CVPR’06). Vol. 2. IEEE. 2006, pp. 1735–1742. </a:t>
            </a:r>
          </a:p>
          <a:p>
            <a:r>
              <a:rPr kumimoji="1" lang="en-US" altLang="zh-TW" sz="1100" dirty="0"/>
              <a:t>[24] </a:t>
            </a:r>
            <a:r>
              <a:rPr kumimoji="1" lang="en-US" altLang="zh-TW" sz="1100" dirty="0" err="1"/>
              <a:t>Kaiming</a:t>
            </a:r>
            <a:r>
              <a:rPr kumimoji="1" lang="en-US" altLang="zh-TW" sz="1100" dirty="0"/>
              <a:t> He et al. “Momentum contrast for unsupervised visual representation learning.” In: Proceedings of the IEEE/CVF Conference on Computer Vision and Pattern Recognition. 2020, pp. 9729–9738. </a:t>
            </a:r>
          </a:p>
          <a:p>
            <a:r>
              <a:rPr kumimoji="1" lang="en-US" altLang="zh-TW" sz="1100" dirty="0"/>
              <a:t>[25] Olivier J </a:t>
            </a:r>
            <a:r>
              <a:rPr kumimoji="1" lang="en-US" altLang="zh-TW" sz="1100" dirty="0" err="1"/>
              <a:t>Hénaff</a:t>
            </a:r>
            <a:r>
              <a:rPr kumimoji="1" lang="en-US" altLang="zh-TW" sz="1100" dirty="0"/>
              <a:t> et al. “Data-efficient image recognition with contrastive predictive coding.” In: </a:t>
            </a:r>
            <a:r>
              <a:rPr kumimoji="1" lang="en-US" altLang="zh-TW" sz="1100" dirty="0" err="1"/>
              <a:t>arXiv</a:t>
            </a:r>
            <a:r>
              <a:rPr kumimoji="1" lang="en-US" altLang="zh-TW" sz="1100" dirty="0"/>
              <a:t> preprint arXiv:1905.09272 (2019). </a:t>
            </a:r>
          </a:p>
          <a:p>
            <a:r>
              <a:rPr kumimoji="1" lang="en-US" altLang="zh-TW" sz="1100" dirty="0"/>
              <a:t>[27] R Devon </a:t>
            </a:r>
            <a:r>
              <a:rPr kumimoji="1" lang="en-US" altLang="zh-TW" sz="1100" dirty="0" err="1"/>
              <a:t>Hjelm</a:t>
            </a:r>
            <a:r>
              <a:rPr kumimoji="1" lang="en-US" altLang="zh-TW" sz="1100" dirty="0"/>
              <a:t> et al. “Learning deep representations by mutual information estimation and maximization.” In: International Conference on Learning Representations. 2019. URL: https://</a:t>
            </a:r>
            <a:r>
              <a:rPr kumimoji="1" lang="en-US" altLang="zh-TW" sz="1100" dirty="0" err="1"/>
              <a:t>openreview.net</a:t>
            </a:r>
            <a:r>
              <a:rPr kumimoji="1" lang="en-US" altLang="zh-TW" sz="1100" dirty="0"/>
              <a:t>/</a:t>
            </a:r>
            <a:r>
              <a:rPr kumimoji="1" lang="en-US" altLang="zh-TW" sz="1100" dirty="0" err="1"/>
              <a:t>forum?id</a:t>
            </a:r>
            <a:r>
              <a:rPr kumimoji="1" lang="en-US" altLang="zh-TW" sz="1100" dirty="0"/>
              <a:t>=Bklr3j0cKX. </a:t>
            </a:r>
          </a:p>
          <a:p>
            <a:r>
              <a:rPr kumimoji="1" lang="en-US" altLang="zh-TW" sz="1100" dirty="0"/>
              <a:t>[39] Aaron van den Oord, </a:t>
            </a:r>
            <a:r>
              <a:rPr kumimoji="1" lang="en-US" altLang="zh-TW" sz="1100" dirty="0" err="1"/>
              <a:t>Yazhe</a:t>
            </a:r>
            <a:r>
              <a:rPr kumimoji="1" lang="en-US" altLang="zh-TW" sz="1100" dirty="0"/>
              <a:t> Li, and Oriol </a:t>
            </a:r>
            <a:r>
              <a:rPr kumimoji="1" lang="en-US" altLang="zh-TW" sz="1100" dirty="0" err="1"/>
              <a:t>Vinyals</a:t>
            </a:r>
            <a:r>
              <a:rPr kumimoji="1" lang="en-US" altLang="zh-TW" sz="1100" dirty="0"/>
              <a:t>. Representation Learning with Contrastive Predictive Coding. 2018. </a:t>
            </a:r>
            <a:r>
              <a:rPr kumimoji="1" lang="en-US" altLang="zh-TW" sz="1100" dirty="0" err="1"/>
              <a:t>arXiv</a:t>
            </a:r>
            <a:r>
              <a:rPr kumimoji="1" lang="en-US" altLang="zh-TW" sz="1100" dirty="0"/>
              <a:t>: 1807.03748 [</a:t>
            </a:r>
            <a:r>
              <a:rPr kumimoji="1" lang="en-US" altLang="zh-TW" sz="1100" dirty="0" err="1"/>
              <a:t>cs.LG</a:t>
            </a:r>
            <a:r>
              <a:rPr kumimoji="1" lang="en-US" altLang="zh-TW" sz="1100" dirty="0"/>
              <a:t>]. </a:t>
            </a:r>
          </a:p>
          <a:p>
            <a:r>
              <a:rPr kumimoji="1" lang="en-US" altLang="zh-TW" sz="1100" dirty="0"/>
              <a:t>[49] </a:t>
            </a:r>
            <a:r>
              <a:rPr kumimoji="1" lang="en-US" altLang="zh-TW" sz="1100" dirty="0" err="1"/>
              <a:t>Yonglong</a:t>
            </a:r>
            <a:r>
              <a:rPr kumimoji="1" lang="en-US" altLang="zh-TW" sz="1100" dirty="0"/>
              <a:t> Tian, </a:t>
            </a:r>
            <a:r>
              <a:rPr kumimoji="1" lang="en-US" altLang="zh-TW" sz="1100" dirty="0" err="1"/>
              <a:t>Dilip</a:t>
            </a:r>
            <a:r>
              <a:rPr kumimoji="1" lang="en-US" altLang="zh-TW" sz="1100" dirty="0"/>
              <a:t> Krishnan, and Phillip Isola. “Contrastive </a:t>
            </a:r>
            <a:r>
              <a:rPr kumimoji="1" lang="en-US" altLang="zh-TW" sz="1100" dirty="0" err="1"/>
              <a:t>multiview</a:t>
            </a:r>
            <a:r>
              <a:rPr kumimoji="1" lang="en-US" altLang="zh-TW" sz="1100" dirty="0"/>
              <a:t> coding.” In: </a:t>
            </a:r>
            <a:r>
              <a:rPr kumimoji="1" lang="en-US" altLang="zh-TW" sz="1100" dirty="0" err="1"/>
              <a:t>arXiv</a:t>
            </a:r>
            <a:r>
              <a:rPr kumimoji="1" lang="en-US" altLang="zh-TW" sz="1100" dirty="0"/>
              <a:t> preprint arXiv:1906.05849 (2019). </a:t>
            </a:r>
          </a:p>
          <a:p>
            <a:r>
              <a:rPr kumimoji="1" lang="en-US" altLang="zh-TW" sz="1100" dirty="0"/>
              <a:t>[50] </a:t>
            </a:r>
            <a:r>
              <a:rPr kumimoji="1" lang="en-US" altLang="zh-TW" sz="1100" dirty="0" err="1"/>
              <a:t>Yonglong</a:t>
            </a:r>
            <a:r>
              <a:rPr kumimoji="1" lang="en-US" altLang="zh-TW" sz="1100" dirty="0"/>
              <a:t> Tian, </a:t>
            </a:r>
            <a:r>
              <a:rPr kumimoji="1" lang="en-US" altLang="zh-TW" sz="1100" dirty="0" err="1"/>
              <a:t>Dilip</a:t>
            </a:r>
            <a:r>
              <a:rPr kumimoji="1" lang="en-US" altLang="zh-TW" sz="1100" dirty="0"/>
              <a:t> Krishnan, and Phillip Isola. “Contrastive Representation </a:t>
            </a:r>
            <a:r>
              <a:rPr kumimoji="1" lang="en-US" altLang="zh-TW" sz="1100" dirty="0" err="1"/>
              <a:t>Distilla</a:t>
            </a:r>
            <a:r>
              <a:rPr kumimoji="1" lang="en-US" altLang="zh-TW" sz="1100" dirty="0"/>
              <a:t>- </a:t>
            </a:r>
            <a:r>
              <a:rPr kumimoji="1" lang="en-US" altLang="zh-TW" sz="1100" dirty="0" err="1"/>
              <a:t>tion</a:t>
            </a:r>
            <a:r>
              <a:rPr kumimoji="1" lang="en-US" altLang="zh-TW" sz="1100" dirty="0"/>
              <a:t>.” In: International Conference on Learning Representations. 2020. URL: https://</a:t>
            </a:r>
            <a:r>
              <a:rPr kumimoji="1" lang="en-US" altLang="zh-TW" sz="1100" dirty="0" err="1"/>
              <a:t>openreview.net</a:t>
            </a:r>
            <a:r>
              <a:rPr kumimoji="1" lang="en-US" altLang="zh-TW" sz="1100" dirty="0"/>
              <a:t>/</a:t>
            </a:r>
            <a:r>
              <a:rPr kumimoji="1" lang="en-US" altLang="zh-TW" sz="1100" dirty="0" err="1"/>
              <a:t>forum?id</a:t>
            </a:r>
            <a:r>
              <a:rPr kumimoji="1" lang="en-US" altLang="zh-TW" sz="1100" dirty="0"/>
              <a:t>=</a:t>
            </a:r>
            <a:r>
              <a:rPr kumimoji="1" lang="en-US" altLang="zh-TW" sz="1100" dirty="0" err="1"/>
              <a:t>SkgpBJrtvS</a:t>
            </a:r>
            <a:r>
              <a:rPr kumimoji="1" lang="en-US" altLang="zh-TW" sz="1100" dirty="0"/>
              <a:t>. </a:t>
            </a:r>
          </a:p>
          <a:p>
            <a:r>
              <a:rPr kumimoji="1" lang="en-US" altLang="zh-TW" sz="1100" dirty="0"/>
              <a:t>[51] </a:t>
            </a:r>
            <a:r>
              <a:rPr kumimoji="1" lang="en-US" altLang="zh-TW" sz="1100" dirty="0" err="1"/>
              <a:t>Yonglong</a:t>
            </a:r>
            <a:r>
              <a:rPr kumimoji="1" lang="en-US" altLang="zh-TW" sz="1100" dirty="0"/>
              <a:t> Tian et al. “What makes for good views for contrastive learning.” In: </a:t>
            </a:r>
            <a:r>
              <a:rPr kumimoji="1" lang="en-US" altLang="zh-TW" sz="1100" dirty="0" err="1"/>
              <a:t>arXiv</a:t>
            </a:r>
            <a:r>
              <a:rPr kumimoji="1" lang="en-US" altLang="zh-TW" sz="1100" dirty="0"/>
              <a:t> preprint arXiv:2005.10243 (2020). </a:t>
            </a:r>
          </a:p>
          <a:p>
            <a:r>
              <a:rPr kumimoji="1" lang="en-US" altLang="zh-TW" sz="1100" dirty="0"/>
              <a:t>[57] </a:t>
            </a:r>
            <a:r>
              <a:rPr kumimoji="1" lang="en-US" altLang="zh-TW" sz="1100" dirty="0" err="1"/>
              <a:t>Zhirong</a:t>
            </a:r>
            <a:r>
              <a:rPr kumimoji="1" lang="en-US" altLang="zh-TW" sz="1100" dirty="0"/>
              <a:t> Wu et al. “Unsupervised feature learning via non-parametric instance discrimination.” In: Proceedings of the IEEE Conference on Computer Vision and Pattern Recognition. 2018, pp. 3733–3742. </a:t>
            </a:r>
          </a:p>
          <a:p>
            <a:r>
              <a:rPr kumimoji="1" lang="en-US" altLang="zh-TW" sz="1100" dirty="0"/>
              <a:t>[67] </a:t>
            </a:r>
            <a:r>
              <a:rPr kumimoji="1" lang="en-US" altLang="zh-TW" sz="1100" dirty="0" err="1"/>
              <a:t>Chengxu</a:t>
            </a:r>
            <a:r>
              <a:rPr kumimoji="1" lang="en-US" altLang="zh-TW" sz="1100" dirty="0"/>
              <a:t> Zhuang, Alex Lin </a:t>
            </a:r>
            <a:r>
              <a:rPr kumimoji="1" lang="en-US" altLang="zh-TW" sz="1100" dirty="0" err="1"/>
              <a:t>Zhai</a:t>
            </a:r>
            <a:r>
              <a:rPr kumimoji="1" lang="en-US" altLang="zh-TW" sz="1100" dirty="0"/>
              <a:t>, and Daniel </a:t>
            </a:r>
            <a:r>
              <a:rPr kumimoji="1" lang="en-US" altLang="zh-TW" sz="1100" dirty="0" err="1"/>
              <a:t>Yamins</a:t>
            </a:r>
            <a:r>
              <a:rPr kumimoji="1" lang="en-US" altLang="zh-TW" sz="1100" dirty="0"/>
              <a:t>. “Local aggregation for unsupervised learning of visual embeddings.” In: Proceedings of the IEEE International Conference on Computer Vision. 2019, pp. 6002–6012. </a:t>
            </a:r>
          </a:p>
        </p:txBody>
      </p:sp>
    </p:spTree>
    <p:extLst>
      <p:ext uri="{BB962C8B-B14F-4D97-AF65-F5344CB8AC3E}">
        <p14:creationId xmlns:p14="http://schemas.microsoft.com/office/powerpoint/2010/main" val="3388106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Related Work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US" altLang="zh-TW" dirty="0"/>
              <a:t>Similarity-based distillation</a:t>
            </a:r>
            <a:endParaRPr lang="zh-TW" altLang="en-US" dirty="0"/>
          </a:p>
          <a:p>
            <a:pPr lvl="1"/>
            <a:r>
              <a:rPr lang="en" altLang="zh-TW" dirty="0"/>
              <a:t>Pairwise similarity based knowledge distillation has been used along with supervised teachers [43, 53, 40]</a:t>
            </a:r>
          </a:p>
          <a:p>
            <a:pPr lvl="1"/>
            <a:r>
              <a:rPr lang="en" altLang="zh-TW" dirty="0"/>
              <a:t>[41] is probably the closest to our setting which does not use labels in the distillation step</a:t>
            </a:r>
          </a:p>
          <a:p>
            <a:pPr lvl="1"/>
            <a:endParaRPr lang="en" altLang="zh-TW" dirty="0"/>
          </a:p>
          <a:p>
            <a:pPr lvl="2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435D6F4-0215-4DCA-B0E2-C2767800A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12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A6DB33CE-5D2B-5940-B990-6C394E2A9897}"/>
              </a:ext>
            </a:extLst>
          </p:cNvPr>
          <p:cNvSpPr txBox="1"/>
          <p:nvPr/>
        </p:nvSpPr>
        <p:spPr>
          <a:xfrm>
            <a:off x="87923" y="6058368"/>
            <a:ext cx="120161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100" dirty="0"/>
              <a:t>[40] </a:t>
            </a:r>
            <a:r>
              <a:rPr kumimoji="1" lang="en-US" altLang="zh-TW" sz="1100" dirty="0" err="1"/>
              <a:t>Wonpyo</a:t>
            </a:r>
            <a:r>
              <a:rPr kumimoji="1" lang="en-US" altLang="zh-TW" sz="1100" dirty="0"/>
              <a:t> Park et al. “Relational knowledge distillation.” In: Proceedings of the IEEE Conference on Computer Vision and Pattern Recognition. 2019, pp. 3967–3976. </a:t>
            </a:r>
          </a:p>
          <a:p>
            <a:r>
              <a:rPr kumimoji="1" lang="en-US" altLang="zh-TW" sz="1100" dirty="0"/>
              <a:t>[41] Nikolaos </a:t>
            </a:r>
            <a:r>
              <a:rPr kumimoji="1" lang="en-US" altLang="zh-TW" sz="1100" dirty="0" err="1"/>
              <a:t>Passalis</a:t>
            </a:r>
            <a:r>
              <a:rPr kumimoji="1" lang="en-US" altLang="zh-TW" sz="1100" dirty="0"/>
              <a:t> and Anastasios </a:t>
            </a:r>
            <a:r>
              <a:rPr kumimoji="1" lang="en-US" altLang="zh-TW" sz="1100" dirty="0" err="1"/>
              <a:t>Tefas</a:t>
            </a:r>
            <a:r>
              <a:rPr kumimoji="1" lang="en-US" altLang="zh-TW" sz="1100" dirty="0"/>
              <a:t>. “Learning deep representations with probabilistic knowledge transfer.” In: Proceedings of the European Conference on Computer Vision (ECCV). 2018, pp. 268–284. </a:t>
            </a:r>
          </a:p>
          <a:p>
            <a:r>
              <a:rPr kumimoji="1" lang="en-US" altLang="zh-TW" sz="1100" dirty="0"/>
              <a:t>[43] </a:t>
            </a:r>
            <a:r>
              <a:rPr kumimoji="1" lang="en-US" altLang="zh-TW" sz="1100" dirty="0" err="1"/>
              <a:t>Baoyun</a:t>
            </a:r>
            <a:r>
              <a:rPr kumimoji="1" lang="en-US" altLang="zh-TW" sz="1100" dirty="0"/>
              <a:t> Peng et al. “Correlation congruence for knowledge distillation.” In: Proceedings of the IEEE International Conference on Computer Vision. 2019, pp. 5007–5016. </a:t>
            </a:r>
          </a:p>
          <a:p>
            <a:r>
              <a:rPr kumimoji="1" lang="en-US" altLang="zh-TW" sz="1100" dirty="0"/>
              <a:t>[53] Frederick Tung and Greg Mori. “Similarity-preserving knowledge distillation.” In: Proceedings of the IEEE International Conference on Computer Vision. 2019, pp. 1365–1374. 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A2B68081-0326-304B-912B-5A20682DD8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01" y="3150009"/>
            <a:ext cx="6624596" cy="290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3202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Related Work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US" altLang="zh-TW" dirty="0"/>
              <a:t>Model compression for self-supervision</a:t>
            </a:r>
            <a:endParaRPr lang="zh-TW" altLang="en-US" dirty="0"/>
          </a:p>
          <a:p>
            <a:pPr lvl="1"/>
            <a:r>
              <a:rPr lang="en" altLang="zh-TW" dirty="0"/>
              <a:t>Standard model compression techniques either directly use the output of supervised training [26] or have a supervised loss term [50, 40] </a:t>
            </a:r>
          </a:p>
          <a:p>
            <a:pPr lvl="1"/>
            <a:r>
              <a:rPr lang="en" altLang="zh-TW" dirty="0"/>
              <a:t>In [38], the knowledge from the teacher is transferred to the student by first clustering the embeddings from teacher and then training the student to predict the cluster assignments 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2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435D6F4-0215-4DCA-B0E2-C2767800A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13</a:t>
            </a:fld>
            <a:endParaRPr lang="zh-TW" altLang="en-US"/>
          </a:p>
        </p:txBody>
      </p:sp>
      <p:grpSp>
        <p:nvGrpSpPr>
          <p:cNvPr id="13" name="群組 12">
            <a:extLst>
              <a:ext uri="{FF2B5EF4-FFF2-40B4-BE49-F238E27FC236}">
                <a16:creationId xmlns:a16="http://schemas.microsoft.com/office/drawing/2014/main" id="{E932FEB1-0028-B545-919A-BC0CAD0832DA}"/>
              </a:ext>
            </a:extLst>
          </p:cNvPr>
          <p:cNvGrpSpPr/>
          <p:nvPr/>
        </p:nvGrpSpPr>
        <p:grpSpPr>
          <a:xfrm>
            <a:off x="2038350" y="3500795"/>
            <a:ext cx="8115299" cy="3333759"/>
            <a:chOff x="1312985" y="3524241"/>
            <a:chExt cx="8115299" cy="3333759"/>
          </a:xfrm>
        </p:grpSpPr>
        <p:pic>
          <p:nvPicPr>
            <p:cNvPr id="6" name="圖片 5" descr="一張含有 文字 的圖片&#10;&#10;自動產生的描述">
              <a:extLst>
                <a:ext uri="{FF2B5EF4-FFF2-40B4-BE49-F238E27FC236}">
                  <a16:creationId xmlns:a16="http://schemas.microsoft.com/office/drawing/2014/main" id="{C057F11F-5883-2445-A748-A7D2063F9C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2986" y="3553549"/>
              <a:ext cx="3552092" cy="1672336"/>
            </a:xfrm>
            <a:prstGeom prst="rect">
              <a:avLst/>
            </a:prstGeom>
          </p:spPr>
        </p:pic>
        <p:pic>
          <p:nvPicPr>
            <p:cNvPr id="8" name="圖片 7">
              <a:extLst>
                <a:ext uri="{FF2B5EF4-FFF2-40B4-BE49-F238E27FC236}">
                  <a16:creationId xmlns:a16="http://schemas.microsoft.com/office/drawing/2014/main" id="{DA57BC36-DEAE-A344-9EDB-AE52EBC481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2985" y="5359421"/>
              <a:ext cx="4042509" cy="1498579"/>
            </a:xfrm>
            <a:prstGeom prst="rect">
              <a:avLst/>
            </a:prstGeom>
          </p:spPr>
        </p:pic>
        <p:pic>
          <p:nvPicPr>
            <p:cNvPr id="10" name="圖片 9">
              <a:extLst>
                <a:ext uri="{FF2B5EF4-FFF2-40B4-BE49-F238E27FC236}">
                  <a16:creationId xmlns:a16="http://schemas.microsoft.com/office/drawing/2014/main" id="{4EFBCAB6-6C10-B64F-B2F7-8EDEC72DC2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37822" y="3524241"/>
              <a:ext cx="3790462" cy="1407886"/>
            </a:xfrm>
            <a:prstGeom prst="rect">
              <a:avLst/>
            </a:prstGeom>
          </p:spPr>
        </p:pic>
        <p:pic>
          <p:nvPicPr>
            <p:cNvPr id="12" name="圖片 11">
              <a:extLst>
                <a:ext uri="{FF2B5EF4-FFF2-40B4-BE49-F238E27FC236}">
                  <a16:creationId xmlns:a16="http://schemas.microsoft.com/office/drawing/2014/main" id="{B2E7C448-32C7-E148-B246-447E22FC83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1092" y="5190330"/>
              <a:ext cx="3643923" cy="1667670"/>
            </a:xfrm>
            <a:prstGeom prst="rect">
              <a:avLst/>
            </a:prstGeom>
          </p:spPr>
        </p:pic>
      </p:grp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E3EE8D9D-D186-9947-A56E-2191B50F7556}"/>
              </a:ext>
            </a:extLst>
          </p:cNvPr>
          <p:cNvSpPr txBox="1"/>
          <p:nvPr/>
        </p:nvSpPr>
        <p:spPr>
          <a:xfrm>
            <a:off x="5844443" y="63787"/>
            <a:ext cx="63475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900" dirty="0"/>
              <a:t>[26] Geoffrey Hinton, Oriol </a:t>
            </a:r>
            <a:r>
              <a:rPr kumimoji="1" lang="en-US" altLang="zh-TW" sz="900" dirty="0" err="1"/>
              <a:t>Vinyals</a:t>
            </a:r>
            <a:r>
              <a:rPr kumimoji="1" lang="en-US" altLang="zh-TW" sz="900" dirty="0"/>
              <a:t>, and Jeff Dean. “Distilling the knowledge in a neural network.” In: </a:t>
            </a:r>
            <a:r>
              <a:rPr kumimoji="1" lang="en-US" altLang="zh-TW" sz="900" dirty="0" err="1"/>
              <a:t>arXiv</a:t>
            </a:r>
            <a:r>
              <a:rPr kumimoji="1" lang="en-US" altLang="zh-TW" sz="900" dirty="0"/>
              <a:t> preprint arXiv:1503.02531 (2015). </a:t>
            </a:r>
          </a:p>
          <a:p>
            <a:r>
              <a:rPr kumimoji="1" lang="en-US" altLang="zh-TW" sz="900" dirty="0"/>
              <a:t>[38] Mehdi </a:t>
            </a:r>
            <a:r>
              <a:rPr kumimoji="1" lang="en-US" altLang="zh-TW" sz="900" dirty="0" err="1"/>
              <a:t>Noroozi</a:t>
            </a:r>
            <a:r>
              <a:rPr kumimoji="1" lang="en-US" altLang="zh-TW" sz="900" dirty="0"/>
              <a:t> et al. “Boosting self-supervised learning via knowledge transfer.” In: Proceed- </a:t>
            </a:r>
            <a:r>
              <a:rPr kumimoji="1" lang="en-US" altLang="zh-TW" sz="900" dirty="0" err="1"/>
              <a:t>ings</a:t>
            </a:r>
            <a:r>
              <a:rPr kumimoji="1" lang="en-US" altLang="zh-TW" sz="900" dirty="0"/>
              <a:t> of the IEEE Conference on Computer Vision and Pattern Recognition. 2018, pp. 9359– 9367. </a:t>
            </a:r>
          </a:p>
          <a:p>
            <a:r>
              <a:rPr kumimoji="1" lang="en-US" altLang="zh-TW" sz="900" dirty="0"/>
              <a:t>[40] </a:t>
            </a:r>
            <a:r>
              <a:rPr kumimoji="1" lang="en-US" altLang="zh-TW" sz="900" dirty="0" err="1"/>
              <a:t>Wonpyo</a:t>
            </a:r>
            <a:r>
              <a:rPr kumimoji="1" lang="en-US" altLang="zh-TW" sz="900" dirty="0"/>
              <a:t> Park et al. “Relational knowledge distillation.” In: Proceedings of the IEEE Conference on Computer Vision and Pattern Recognition. 2019, pp. 3967–3976. </a:t>
            </a:r>
          </a:p>
          <a:p>
            <a:r>
              <a:rPr kumimoji="1" lang="en-US" altLang="zh-TW" sz="900" dirty="0"/>
              <a:t>[50] </a:t>
            </a:r>
            <a:r>
              <a:rPr kumimoji="1" lang="en-US" altLang="zh-TW" sz="900" dirty="0" err="1"/>
              <a:t>Yonglong</a:t>
            </a:r>
            <a:r>
              <a:rPr kumimoji="1" lang="en-US" altLang="zh-TW" sz="900" dirty="0"/>
              <a:t> Tian, </a:t>
            </a:r>
            <a:r>
              <a:rPr kumimoji="1" lang="en-US" altLang="zh-TW" sz="900" dirty="0" err="1"/>
              <a:t>Dilip</a:t>
            </a:r>
            <a:r>
              <a:rPr kumimoji="1" lang="en-US" altLang="zh-TW" sz="900" dirty="0"/>
              <a:t> Krishnan, and Phillip Isola. “Contrastive Representation </a:t>
            </a:r>
            <a:r>
              <a:rPr kumimoji="1" lang="en-US" altLang="zh-TW" sz="900" dirty="0" err="1"/>
              <a:t>Distilla</a:t>
            </a:r>
            <a:r>
              <a:rPr kumimoji="1" lang="en-US" altLang="zh-TW" sz="900" dirty="0"/>
              <a:t>- </a:t>
            </a:r>
            <a:r>
              <a:rPr kumimoji="1" lang="en-US" altLang="zh-TW" sz="900" dirty="0" err="1"/>
              <a:t>tion</a:t>
            </a:r>
            <a:r>
              <a:rPr kumimoji="1" lang="en-US" altLang="zh-TW" sz="900" dirty="0"/>
              <a:t>.” In: International Conference on Learning Representations. 2020. URL: https://</a:t>
            </a:r>
            <a:r>
              <a:rPr kumimoji="1" lang="en-US" altLang="zh-TW" sz="900" dirty="0" err="1"/>
              <a:t>openreview.net</a:t>
            </a:r>
            <a:r>
              <a:rPr kumimoji="1" lang="en-US" altLang="zh-TW" sz="900" dirty="0"/>
              <a:t>/</a:t>
            </a:r>
            <a:r>
              <a:rPr kumimoji="1" lang="en-US" altLang="zh-TW" sz="900" dirty="0" err="1"/>
              <a:t>forum?id</a:t>
            </a:r>
            <a:r>
              <a:rPr kumimoji="1" lang="en-US" altLang="zh-TW" sz="900" dirty="0"/>
              <a:t>=</a:t>
            </a:r>
            <a:r>
              <a:rPr kumimoji="1" lang="en-US" altLang="zh-TW" sz="900" dirty="0" err="1"/>
              <a:t>SkgpBJrtvS</a:t>
            </a:r>
            <a:r>
              <a:rPr kumimoji="1" lang="en-US" altLang="zh-TW" sz="9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75929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BFBC33-032A-4788-ADCB-95689DCE0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403"/>
            <a:ext cx="10515600" cy="1325563"/>
          </a:xfrm>
        </p:spPr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9C489C-3D5D-45F9-9F43-5DF8C9DEB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Introduction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Related Work</a:t>
            </a:r>
          </a:p>
          <a:p>
            <a:r>
              <a:rPr lang="en-US" altLang="zh-TW" sz="2400" dirty="0"/>
              <a:t>Method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Experiments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Conclusion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Progress Report</a:t>
            </a:r>
            <a:endParaRPr lang="zh-TW" altLang="en-US" sz="24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144688A-DF7D-483A-B569-1ABDDF436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39897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Method</a:t>
            </a:r>
            <a:endParaRPr lang="zh-TW" altLang="en-US" dirty="0"/>
          </a:p>
        </p:txBody>
      </p:sp>
      <p:pic>
        <p:nvPicPr>
          <p:cNvPr id="6" name="內容版面配置區 5">
            <a:extLst>
              <a:ext uri="{FF2B5EF4-FFF2-40B4-BE49-F238E27FC236}">
                <a16:creationId xmlns:a16="http://schemas.microsoft.com/office/drawing/2014/main" id="{2BD99993-5FEF-3B4E-A511-F6207211F3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41"/>
          <a:stretch/>
        </p:blipFill>
        <p:spPr>
          <a:xfrm>
            <a:off x="1432739" y="1118997"/>
            <a:ext cx="9326522" cy="4155315"/>
          </a:xfrm>
        </p:spPr>
      </p:pic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73DD4D-249F-4C4C-9985-B41B774E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15</a:t>
            </a:fld>
            <a:endParaRPr lang="zh-TW" altLang="en-US"/>
          </a:p>
        </p:txBody>
      </p:sp>
      <p:pic>
        <p:nvPicPr>
          <p:cNvPr id="7" name="內容版面配置區 5">
            <a:extLst>
              <a:ext uri="{FF2B5EF4-FFF2-40B4-BE49-F238E27FC236}">
                <a16:creationId xmlns:a16="http://schemas.microsoft.com/office/drawing/2014/main" id="{E026BEC6-9E3E-A54C-8562-33FB786A5C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68"/>
          <a:stretch/>
        </p:blipFill>
        <p:spPr>
          <a:xfrm>
            <a:off x="3054662" y="5274312"/>
            <a:ext cx="6082676" cy="158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721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Method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73DD4D-249F-4C4C-9985-B41B774E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16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內容版面配置區 4">
                <a:extLst>
                  <a:ext uri="{FF2B5EF4-FFF2-40B4-BE49-F238E27FC236}">
                    <a16:creationId xmlns:a16="http://schemas.microsoft.com/office/drawing/2014/main" id="{9FBE6930-0BBD-1D46-AA73-E260680024E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1"/>
                <a:ext cx="10515600" cy="4351338"/>
              </a:xfrm>
            </p:spPr>
            <p:txBody>
              <a:bodyPr/>
              <a:lstStyle/>
              <a:p>
                <a:r>
                  <a:rPr lang="en" altLang="zh-TW" dirty="0"/>
                  <a:t>Models and embeddings</a:t>
                </a:r>
              </a:p>
              <a:p>
                <a:pPr lvl="1"/>
                <a:r>
                  <a:rPr lang="en" altLang="zh-TW" dirty="0"/>
                  <a:t>Assuming a frozen teacher embedding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𝑡</m:t>
                    </m:r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</m:sSup>
                  </m:oMath>
                </a14:m>
                <a:r>
                  <a:rPr lang="en" altLang="zh-TW" dirty="0"/>
                  <a:t> with parameters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" altLang="zh-TW" dirty="0"/>
                  <a:t> that maps an image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" altLang="zh-TW" dirty="0"/>
                  <a:t> into an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" altLang="zh-TW" dirty="0"/>
                  <a:t>-</a:t>
                </a:r>
                <a14:m>
                  <m:oMath xmlns:m="http://schemas.openxmlformats.org/officeDocument/2006/math">
                    <m:r>
                      <a:rPr lang="en-US" altLang="zh-TW" b="0" i="1" dirty="0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" altLang="zh-TW" dirty="0"/>
                  <a:t> feature space, we want to learn a student embedding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𝑠</m:t>
                    </m:r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sup>
                    </m:sSup>
                  </m:oMath>
                </a14:m>
                <a:r>
                  <a:rPr lang="en" altLang="zh-TW" dirty="0"/>
                  <a:t> with parameters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" altLang="zh-TW" dirty="0"/>
                  <a:t> that mimics the same behavior as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" altLang="zh-TW" dirty="0"/>
              </a:p>
              <a:p>
                <a:pPr lvl="1"/>
                <a:r>
                  <a:rPr lang="en" altLang="zh-TW" dirty="0"/>
                  <a:t>The teacher and the student can be architectures from different families</a:t>
                </a:r>
              </a:p>
              <a:p>
                <a:pPr lvl="1"/>
                <a:r>
                  <a:rPr lang="en" altLang="zh-TW" dirty="0"/>
                  <a:t>We use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" altLang="zh-TW" dirty="0"/>
                  <a:t> for the embedding of the model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" altLang="zh-TW" dirty="0"/>
                  <a:t> on the input image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" altLang="zh-TW" dirty="0"/>
                  <a:t> normalized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ℓ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" altLang="zh-TW" dirty="0"/>
                  <a:t> norm</a:t>
                </a:r>
              </a:p>
              <a:p>
                <a:endParaRPr lang="zh-TW" altLang="en-US" dirty="0"/>
              </a:p>
            </p:txBody>
          </p:sp>
        </mc:Choice>
        <mc:Fallback xmlns="">
          <p:sp>
            <p:nvSpPr>
              <p:cNvPr id="5" name="內容版面配置區 4">
                <a:extLst>
                  <a:ext uri="{FF2B5EF4-FFF2-40B4-BE49-F238E27FC236}">
                    <a16:creationId xmlns:a16="http://schemas.microsoft.com/office/drawing/2014/main" id="{9FBE6930-0BBD-1D46-AA73-E260680024E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1"/>
                <a:ext cx="10515600" cy="4351338"/>
              </a:xfrm>
              <a:blipFill>
                <a:blip r:embed="rId2"/>
                <a:stretch>
                  <a:fillRect l="-1086" t="-232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91848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Method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73DD4D-249F-4C4C-9985-B41B774E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17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內容版面配置區 4">
                <a:extLst>
                  <a:ext uri="{FF2B5EF4-FFF2-40B4-BE49-F238E27FC236}">
                    <a16:creationId xmlns:a16="http://schemas.microsoft.com/office/drawing/2014/main" id="{9FBE6930-0BBD-1D46-AA73-E260680024E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427803"/>
              </a:xfrm>
            </p:spPr>
            <p:txBody>
              <a:bodyPr/>
              <a:lstStyle/>
              <a:p>
                <a:r>
                  <a:rPr lang="en" altLang="zh-TW" dirty="0"/>
                  <a:t>Anchor points and query</a:t>
                </a:r>
              </a:p>
              <a:p>
                <a:pPr lvl="1"/>
                <a:r>
                  <a:rPr lang="en" altLang="zh-TW" dirty="0"/>
                  <a:t>A random set of the training data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bSup>
                  </m:oMath>
                </a14:m>
                <a:r>
                  <a:rPr lang="en" altLang="zh-TW" dirty="0"/>
                  <a:t> are the </a:t>
                </a:r>
                <a:r>
                  <a:rPr lang="en" altLang="zh-TW" i="1" dirty="0"/>
                  <a:t>anchor</a:t>
                </a:r>
                <a:r>
                  <a:rPr lang="en" altLang="zh-TW" dirty="0"/>
                  <a:t> points and we embed them using teacher and student to get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  <m:sup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sup>
                            </m:sSubSup>
                          </m:e>
                        </m:d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bSup>
                  </m:oMath>
                </a14:m>
                <a:r>
                  <a:rPr lang="en" altLang="zh-TW" dirty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  <m:sup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sup>
                            </m:sSubSup>
                          </m:e>
                        </m:d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bSup>
                  </m:oMath>
                </a14:m>
                <a:endParaRPr lang="en" altLang="zh-TW" dirty="0"/>
              </a:p>
              <a:p>
                <a:pPr lvl="1"/>
                <a:r>
                  <a:rPr lang="en" altLang="zh-TW" dirty="0"/>
                  <a:t>A </a:t>
                </a:r>
                <a:r>
                  <a:rPr lang="en" altLang="zh-TW" i="1" dirty="0"/>
                  <a:t>query</a:t>
                </a:r>
                <a:r>
                  <a:rPr lang="en" altLang="zh-TW" dirty="0"/>
                  <a:t> image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" altLang="zh-TW" dirty="0"/>
                  <a:t> and its embedding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p>
                    </m:sSubSup>
                  </m:oMath>
                </a14:m>
                <a:r>
                  <a:rPr lang="en" altLang="zh-TW" dirty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𝑞</m:t>
                        </m:r>
                      </m:sup>
                    </m:sSubSup>
                  </m:oMath>
                </a14:m>
                <a:r>
                  <a:rPr lang="en" altLang="zh-TW" dirty="0"/>
                  <a:t> for the teacher and student</a:t>
                </a:r>
              </a:p>
              <a:p>
                <a:pPr marL="0" indent="0">
                  <a:buNone/>
                </a:pPr>
                <a:endParaRPr lang="en" altLang="zh-TW" dirty="0"/>
              </a:p>
            </p:txBody>
          </p:sp>
        </mc:Choice>
        <mc:Fallback xmlns="">
          <p:sp>
            <p:nvSpPr>
              <p:cNvPr id="5" name="內容版面配置區 4">
                <a:extLst>
                  <a:ext uri="{FF2B5EF4-FFF2-40B4-BE49-F238E27FC236}">
                    <a16:creationId xmlns:a16="http://schemas.microsoft.com/office/drawing/2014/main" id="{9FBE6930-0BBD-1D46-AA73-E260680024E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427803"/>
              </a:xfrm>
              <a:blipFill>
                <a:blip r:embed="rId2"/>
                <a:stretch>
                  <a:fillRect l="-1086" t="-186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40048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Method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73DD4D-249F-4C4C-9985-B41B774E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18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內容版面配置區 4">
                <a:extLst>
                  <a:ext uri="{FF2B5EF4-FFF2-40B4-BE49-F238E27FC236}">
                    <a16:creationId xmlns:a16="http://schemas.microsoft.com/office/drawing/2014/main" id="{9FBE6930-0BBD-1D46-AA73-E260680024E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427803"/>
              </a:xfrm>
            </p:spPr>
            <p:txBody>
              <a:bodyPr/>
              <a:lstStyle/>
              <a:p>
                <a:r>
                  <a:rPr lang="en-US" altLang="zh-TW" dirty="0"/>
                  <a:t>Similarity</a:t>
                </a:r>
              </a:p>
              <a:p>
                <a:pPr lvl="1"/>
                <a:r>
                  <a:rPr lang="en-US" altLang="zh-TW" dirty="0"/>
                  <a:t>We calculate the relationship </a:t>
                </a:r>
                <a:r>
                  <a:rPr lang="en" altLang="zh-TW" dirty="0"/>
                  <a:t>between the query and anchor points using cosine similarity </a:t>
                </a:r>
              </a:p>
              <a:p>
                <a:pPr lvl="1"/>
                <a:r>
                  <a:rPr lang="en" altLang="zh-TW" dirty="0"/>
                  <a:t>We convert the similarities to the form of a probability distribution over the anchor points using </a:t>
                </a:r>
                <a:r>
                  <a:rPr lang="en" altLang="zh-TW" i="1" dirty="0"/>
                  <a:t>SoftMax</a:t>
                </a:r>
                <a:endParaRPr lang="en" altLang="zh-TW" dirty="0"/>
              </a:p>
              <a:p>
                <a:pPr lvl="1"/>
                <a:r>
                  <a:rPr lang="en" altLang="zh-TW" dirty="0"/>
                  <a:t>For the teacher, the probability of the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" altLang="zh-TW" dirty="0"/>
                  <a:t>-</a:t>
                </a:r>
                <a:r>
                  <a:rPr lang="en" altLang="zh-TW" dirty="0" err="1"/>
                  <a:t>th</a:t>
                </a:r>
                <a:r>
                  <a:rPr lang="en" altLang="zh-TW" dirty="0"/>
                  <a:t> query for the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" altLang="zh-TW" dirty="0"/>
                  <a:t>-</a:t>
                </a:r>
                <a:r>
                  <a:rPr lang="en" altLang="zh-TW" dirty="0" err="1"/>
                  <a:t>th</a:t>
                </a:r>
                <a:r>
                  <a:rPr lang="en" altLang="zh-TW" dirty="0"/>
                  <a:t> anchor point is: </a:t>
                </a:r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marL="457200" lvl="1" indent="0">
                  <a:buNone/>
                </a:pPr>
                <a:r>
                  <a:rPr lang="en" altLang="zh-TW" dirty="0"/>
                  <a:t>    where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" altLang="zh-TW" dirty="0"/>
                  <a:t> is the temperature hyperparameter. For the student, the probability is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bSup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" altLang="zh-TW" dirty="0"/>
              </a:p>
              <a:p>
                <a:pPr lvl="1"/>
                <a:endParaRPr lang="en" altLang="zh-TW" dirty="0"/>
              </a:p>
              <a:p>
                <a:pPr marL="0" indent="0">
                  <a:buNone/>
                </a:pPr>
                <a:endParaRPr lang="en" altLang="zh-TW" dirty="0"/>
              </a:p>
            </p:txBody>
          </p:sp>
        </mc:Choice>
        <mc:Fallback xmlns="">
          <p:sp>
            <p:nvSpPr>
              <p:cNvPr id="5" name="內容版面配置區 4">
                <a:extLst>
                  <a:ext uri="{FF2B5EF4-FFF2-40B4-BE49-F238E27FC236}">
                    <a16:creationId xmlns:a16="http://schemas.microsoft.com/office/drawing/2014/main" id="{9FBE6930-0BBD-1D46-AA73-E260680024E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427803"/>
              </a:xfrm>
              <a:blipFill>
                <a:blip r:embed="rId2"/>
                <a:stretch>
                  <a:fillRect l="-1086" t="-186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圖片 5" descr="一張含有 文字 的圖片&#10;&#10;自動產生的描述">
            <a:extLst>
              <a:ext uri="{FF2B5EF4-FFF2-40B4-BE49-F238E27FC236}">
                <a16:creationId xmlns:a16="http://schemas.microsoft.com/office/drawing/2014/main" id="{5F7959EC-E0DE-F047-B016-126682A332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550" y="3663950"/>
            <a:ext cx="3898900" cy="105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978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Method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73DD4D-249F-4C4C-9985-B41B774E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19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內容版面配置區 4">
                <a:extLst>
                  <a:ext uri="{FF2B5EF4-FFF2-40B4-BE49-F238E27FC236}">
                    <a16:creationId xmlns:a16="http://schemas.microsoft.com/office/drawing/2014/main" id="{9FBE6930-0BBD-1D46-AA73-E260680024E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427803"/>
              </a:xfrm>
            </p:spPr>
            <p:txBody>
              <a:bodyPr/>
              <a:lstStyle/>
              <a:p>
                <a:r>
                  <a:rPr lang="en" altLang="zh-TW" dirty="0"/>
                  <a:t>Loss</a:t>
                </a:r>
              </a:p>
              <a:p>
                <a:pPr lvl="1"/>
                <a:r>
                  <a:rPr lang="en" altLang="zh-TW" dirty="0"/>
                  <a:t>We define the loss for a particular query point as the KL divergence between the probabilities over all anchor points under the teacher and student models, and we sum this loss over all query points:</a:t>
                </a:r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marL="457200" lvl="1" indent="0">
                  <a:buNone/>
                </a:pPr>
                <a:r>
                  <a:rPr lang="en" altLang="zh-TW" dirty="0"/>
                  <a:t>    where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p>
                    <m:d>
                      <m:d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</m:oMath>
                </a14:m>
                <a:r>
                  <a:rPr lang="en" altLang="zh-TW" dirty="0"/>
                  <a:t> is the probability distribution of query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" altLang="zh-TW" dirty="0"/>
                  <a:t> over all anchor points on the student network</a:t>
                </a:r>
              </a:p>
              <a:p>
                <a:r>
                  <a:rPr lang="en" altLang="zh-TW" dirty="0"/>
                  <a:t>Optimization</a:t>
                </a:r>
              </a:p>
              <a:p>
                <a:pPr lvl="1"/>
                <a:r>
                  <a:rPr lang="en" altLang="zh-TW" dirty="0"/>
                  <a:t>Since the teacher is frozen, we optimize the student by solving:</a:t>
                </a:r>
              </a:p>
              <a:p>
                <a:pPr marL="457200" lvl="1" indent="0">
                  <a:buNone/>
                </a:pPr>
                <a:endParaRPr lang="en" altLang="zh-TW" dirty="0"/>
              </a:p>
              <a:p>
                <a:pPr lvl="1"/>
                <a:endParaRPr lang="en" altLang="zh-TW" dirty="0"/>
              </a:p>
              <a:p>
                <a:pPr marL="0" indent="0">
                  <a:buNone/>
                </a:pPr>
                <a:endParaRPr lang="en" altLang="zh-TW" dirty="0"/>
              </a:p>
            </p:txBody>
          </p:sp>
        </mc:Choice>
        <mc:Fallback xmlns="">
          <p:sp>
            <p:nvSpPr>
              <p:cNvPr id="5" name="內容版面配置區 4">
                <a:extLst>
                  <a:ext uri="{FF2B5EF4-FFF2-40B4-BE49-F238E27FC236}">
                    <a16:creationId xmlns:a16="http://schemas.microsoft.com/office/drawing/2014/main" id="{9FBE6930-0BBD-1D46-AA73-E260680024E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427803"/>
              </a:xfrm>
              <a:blipFill>
                <a:blip r:embed="rId2"/>
                <a:stretch>
                  <a:fillRect l="-1086" t="-1865" r="-1448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圖片 6" descr="一張含有 文字, 手錶 的圖片&#10;&#10;自動產生的描述">
            <a:extLst>
              <a:ext uri="{FF2B5EF4-FFF2-40B4-BE49-F238E27FC236}">
                <a16:creationId xmlns:a16="http://schemas.microsoft.com/office/drawing/2014/main" id="{8D3C2A39-0AEB-FB44-A263-FA00405FE1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600" y="2778797"/>
            <a:ext cx="3860800" cy="812800"/>
          </a:xfrm>
          <a:prstGeom prst="rect">
            <a:avLst/>
          </a:prstGeom>
        </p:spPr>
      </p:pic>
      <p:pic>
        <p:nvPicPr>
          <p:cNvPr id="9" name="圖片 8" descr="一張含有 文字 的圖片&#10;&#10;自動產生的描述">
            <a:extLst>
              <a:ext uri="{FF2B5EF4-FFF2-40B4-BE49-F238E27FC236}">
                <a16:creationId xmlns:a16="http://schemas.microsoft.com/office/drawing/2014/main" id="{973524B5-9226-224B-BF32-D3522789B3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350" y="5234454"/>
            <a:ext cx="6083300" cy="9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27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BFBC33-032A-4788-ADCB-95689DCE0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403"/>
            <a:ext cx="10515600" cy="1325563"/>
          </a:xfrm>
        </p:spPr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9C489C-3D5D-45F9-9F43-5DF8C9DEB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Introduction</a:t>
            </a:r>
          </a:p>
          <a:p>
            <a:r>
              <a:rPr lang="en-US" altLang="zh-TW" sz="2400" dirty="0"/>
              <a:t>Related Work</a:t>
            </a:r>
          </a:p>
          <a:p>
            <a:r>
              <a:rPr lang="en-US" altLang="zh-TW" sz="2400" dirty="0"/>
              <a:t>Method</a:t>
            </a:r>
          </a:p>
          <a:p>
            <a:r>
              <a:rPr lang="en-US" altLang="zh-TW" sz="2400" dirty="0"/>
              <a:t>Experiments</a:t>
            </a:r>
          </a:p>
          <a:p>
            <a:r>
              <a:rPr lang="en-US" altLang="zh-TW" sz="2400" dirty="0"/>
              <a:t>Conclusion</a:t>
            </a:r>
          </a:p>
          <a:p>
            <a:r>
              <a:rPr lang="en-US" altLang="zh-TW" sz="2400" dirty="0"/>
              <a:t>Progress Report</a:t>
            </a:r>
            <a:endParaRPr lang="zh-TW" altLang="en-US" sz="24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DC71EFE-4197-4277-9582-CA99CAEAC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68358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Method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73DD4D-249F-4C4C-9985-B41B774E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20</a:t>
            </a:fld>
            <a:endParaRPr lang="zh-TW" altLang="en-US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9FBE6930-0BBD-1D46-AA73-E260680024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427803"/>
          </a:xfrm>
        </p:spPr>
        <p:txBody>
          <a:bodyPr/>
          <a:lstStyle/>
          <a:p>
            <a:r>
              <a:rPr lang="en" altLang="zh-TW" dirty="0"/>
              <a:t>Memory bank</a:t>
            </a:r>
          </a:p>
          <a:p>
            <a:pPr lvl="1"/>
            <a:r>
              <a:rPr lang="en" altLang="zh-TW" dirty="0"/>
              <a:t>We need a large set of anchor points (ideally the                                            whole training set) so that they have large variation</a:t>
            </a:r>
          </a:p>
          <a:p>
            <a:pPr lvl="1"/>
            <a:r>
              <a:rPr lang="en" altLang="zh-TW" dirty="0"/>
              <a:t>It’s computationally expensive to process many </a:t>
            </a:r>
          </a:p>
          <a:p>
            <a:pPr marL="457200" lvl="1" indent="0">
              <a:buNone/>
            </a:pPr>
            <a:r>
              <a:rPr lang="en" altLang="zh-TW" dirty="0"/>
              <a:t>    images in a single iteration</a:t>
            </a:r>
          </a:p>
          <a:p>
            <a:pPr lvl="1"/>
            <a:r>
              <a:rPr lang="en" altLang="zh-TW" dirty="0"/>
              <a:t> We maintain a memory bank of anchor points for most recent iterations [57] and use </a:t>
            </a:r>
            <a:r>
              <a:rPr lang="en" altLang="zh-TW" dirty="0" err="1"/>
              <a:t>MoCo</a:t>
            </a:r>
            <a:r>
              <a:rPr lang="en" altLang="zh-TW" dirty="0"/>
              <a:t> [24] framework to implement the memory bank for the student</a:t>
            </a:r>
          </a:p>
          <a:p>
            <a:pPr lvl="1"/>
            <a:r>
              <a:rPr lang="en" altLang="zh-TW" dirty="0"/>
              <a:t>Since the teacher is frozen, we use a simple FIFO queue to implement its memory bank</a:t>
            </a:r>
          </a:p>
          <a:p>
            <a:pPr lvl="1"/>
            <a:endParaRPr lang="en" altLang="zh-TW" dirty="0"/>
          </a:p>
          <a:p>
            <a:pPr marL="0" indent="0">
              <a:buNone/>
            </a:pPr>
            <a:endParaRPr lang="en" altLang="zh-TW" dirty="0"/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85636870-526A-F940-8F91-A45C48ECCA1B}"/>
              </a:ext>
            </a:extLst>
          </p:cNvPr>
          <p:cNvGrpSpPr/>
          <p:nvPr/>
        </p:nvGrpSpPr>
        <p:grpSpPr>
          <a:xfrm>
            <a:off x="8354196" y="0"/>
            <a:ext cx="3638511" cy="3270738"/>
            <a:chOff x="8307305" y="0"/>
            <a:chExt cx="3544726" cy="3048000"/>
          </a:xfrm>
        </p:grpSpPr>
        <p:pic>
          <p:nvPicPr>
            <p:cNvPr id="8" name="內容版面配置區 5">
              <a:extLst>
                <a:ext uri="{FF2B5EF4-FFF2-40B4-BE49-F238E27FC236}">
                  <a16:creationId xmlns:a16="http://schemas.microsoft.com/office/drawing/2014/main" id="{27C75F09-1FB6-6C4F-ACFF-3D6E922509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543" r="36630" b="38326"/>
            <a:stretch/>
          </p:blipFill>
          <p:spPr>
            <a:xfrm>
              <a:off x="8307305" y="0"/>
              <a:ext cx="3544726" cy="3048000"/>
            </a:xfrm>
            <a:prstGeom prst="rect">
              <a:avLst/>
            </a:prstGeom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9877778-194C-F54C-9228-69394C6CF3D1}"/>
                </a:ext>
              </a:extLst>
            </p:cNvPr>
            <p:cNvSpPr/>
            <p:nvPr/>
          </p:nvSpPr>
          <p:spPr>
            <a:xfrm>
              <a:off x="8745415" y="0"/>
              <a:ext cx="1711570" cy="52753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547595D-75C3-6548-A9D7-E19E6AAE6CC7}"/>
                </a:ext>
              </a:extLst>
            </p:cNvPr>
            <p:cNvSpPr/>
            <p:nvPr/>
          </p:nvSpPr>
          <p:spPr>
            <a:xfrm>
              <a:off x="8757138" y="1483907"/>
              <a:ext cx="1711570" cy="52753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</p:grp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589F16E5-BFF3-B642-8A95-AEA984D0FF3A}"/>
              </a:ext>
            </a:extLst>
          </p:cNvPr>
          <p:cNvSpPr txBox="1"/>
          <p:nvPr/>
        </p:nvSpPr>
        <p:spPr>
          <a:xfrm>
            <a:off x="87923" y="5797286"/>
            <a:ext cx="120161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100" dirty="0"/>
              <a:t>[24] </a:t>
            </a:r>
            <a:r>
              <a:rPr kumimoji="1" lang="en-US" altLang="zh-TW" sz="1100" dirty="0" err="1"/>
              <a:t>Kaiming</a:t>
            </a:r>
            <a:r>
              <a:rPr kumimoji="1" lang="en-US" altLang="zh-TW" sz="1100" dirty="0"/>
              <a:t> He et al. “Momentum contrast for unsupervised visual representation learning.” In: Proceedings of the IEEE/CVF Conference on Computer Vision and Pattern Recognition. 2020, pp. 9729–9738 </a:t>
            </a:r>
          </a:p>
          <a:p>
            <a:r>
              <a:rPr kumimoji="1" lang="en-US" altLang="zh-TW" sz="1100" dirty="0"/>
              <a:t>[57] </a:t>
            </a:r>
            <a:r>
              <a:rPr kumimoji="1" lang="en-US" altLang="zh-TW" sz="1100" dirty="0" err="1"/>
              <a:t>Zhirong</a:t>
            </a:r>
            <a:r>
              <a:rPr kumimoji="1" lang="en-US" altLang="zh-TW" sz="1100" dirty="0"/>
              <a:t> Wu et al. “Unsupervised feature learning via non-parametric instance discrimination.” In: Proceedings of the IEEE Conference on Computer Vision and Pattern Recognition. 2018, pp. 3733–3742</a:t>
            </a:r>
          </a:p>
        </p:txBody>
      </p:sp>
    </p:spTree>
    <p:extLst>
      <p:ext uri="{BB962C8B-B14F-4D97-AF65-F5344CB8AC3E}">
        <p14:creationId xmlns:p14="http://schemas.microsoft.com/office/powerpoint/2010/main" val="28328920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Method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73DD4D-249F-4C4C-9985-B41B774E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21</a:t>
            </a:fld>
            <a:endParaRPr lang="zh-TW" altLang="en-US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9FBE6930-0BBD-1D46-AA73-E260680024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427803"/>
          </a:xfrm>
        </p:spPr>
        <p:txBody>
          <a:bodyPr/>
          <a:lstStyle/>
          <a:p>
            <a:r>
              <a:rPr lang="en" altLang="zh-TW" dirty="0"/>
              <a:t>Student using teacher’s memory bank</a:t>
            </a:r>
          </a:p>
          <a:p>
            <a:pPr lvl="1"/>
            <a:r>
              <a:rPr lang="en" altLang="zh-TW" dirty="0"/>
              <a:t>If the teacher and student use separate memory banks (queue), we call this </a:t>
            </a:r>
            <a:r>
              <a:rPr lang="en" altLang="zh-TW" b="1" dirty="0"/>
              <a:t>Ours-2q</a:t>
            </a:r>
          </a:p>
          <a:p>
            <a:pPr lvl="1"/>
            <a:r>
              <a:rPr lang="en" altLang="zh-TW" dirty="0"/>
              <a:t>We can also use the teacher’s anchor points in calculating the similarity for the student model, which is called </a:t>
            </a:r>
            <a:r>
              <a:rPr lang="en" altLang="zh-TW" b="1" dirty="0"/>
              <a:t>Ours-1q</a:t>
            </a:r>
          </a:p>
          <a:p>
            <a:pPr lvl="2"/>
            <a:r>
              <a:rPr lang="en" altLang="zh-TW" dirty="0"/>
              <a:t>The model will learn faster and be more stable in the initial stages of training, since the teacher anchor points are already mature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marL="0" indent="0">
              <a:buNone/>
            </a:pPr>
            <a:endParaRPr lang="en" altLang="zh-TW" dirty="0"/>
          </a:p>
        </p:txBody>
      </p:sp>
    </p:spTree>
    <p:extLst>
      <p:ext uri="{BB962C8B-B14F-4D97-AF65-F5344CB8AC3E}">
        <p14:creationId xmlns:p14="http://schemas.microsoft.com/office/powerpoint/2010/main" val="21279596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Method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73DD4D-249F-4C4C-9985-B41B774E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22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內容版面配置區 4">
                <a:extLst>
                  <a:ext uri="{FF2B5EF4-FFF2-40B4-BE49-F238E27FC236}">
                    <a16:creationId xmlns:a16="http://schemas.microsoft.com/office/drawing/2014/main" id="{9FBE6930-0BBD-1D46-AA73-E260680024E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53330"/>
                <a:ext cx="10515600" cy="5427803"/>
              </a:xfrm>
            </p:spPr>
            <p:txBody>
              <a:bodyPr/>
              <a:lstStyle/>
              <a:p>
                <a:r>
                  <a:rPr lang="en" altLang="zh-TW" dirty="0"/>
                  <a:t>Temperature</a:t>
                </a:r>
              </a:p>
              <a:p>
                <a:pPr lvl="1"/>
                <a:r>
                  <a:rPr lang="en" altLang="zh-TW" dirty="0"/>
                  <a:t>Since the anchor points have large variation covering the whole dataset, many of them may be very far from the query image</a:t>
                </a:r>
              </a:p>
              <a:p>
                <a:pPr lvl="1"/>
                <a:r>
                  <a:rPr lang="en" altLang="zh-TW" dirty="0"/>
                  <a:t>We use a small temperature value (less than 1) since we want to focus mainly on transferring the relationships from the close neighborhoods of the query rather than faraway points.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𝜏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&lt;1</m:t>
                    </m:r>
                  </m:oMath>
                </a14:m>
                <a:r>
                  <a:rPr lang="en" altLang="zh-TW" dirty="0"/>
                  <a:t> will result in sharper probabilities compared to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𝜏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" altLang="zh-TW" dirty="0"/>
                  <a:t>, and </a:t>
                </a:r>
                <a14:m>
                  <m:oMath xmlns:m="http://schemas.openxmlformats.org/officeDocument/2006/math">
                    <m:r>
                      <a:rPr lang="en-US" altLang="zh-TW" i="1">
                        <a:latin typeface="Cambria Math" panose="02040503050406030204" pitchFamily="18" charset="0"/>
                      </a:rPr>
                      <m:t>𝜏</m:t>
                    </m:r>
                    <m:r>
                      <a:rPr lang="en-US" altLang="zh-TW" i="1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" altLang="zh-TW" dirty="0"/>
                  <a:t> degrades the the results dramatically</a:t>
                </a:r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lvl="1"/>
                <a:endParaRPr lang="en" altLang="zh-TW" dirty="0"/>
              </a:p>
              <a:p>
                <a:pPr marL="0" indent="0">
                  <a:buNone/>
                </a:pPr>
                <a:endParaRPr lang="en" altLang="zh-TW" dirty="0"/>
              </a:p>
            </p:txBody>
          </p:sp>
        </mc:Choice>
        <mc:Fallback xmlns="">
          <p:sp>
            <p:nvSpPr>
              <p:cNvPr id="5" name="內容版面配置區 4">
                <a:extLst>
                  <a:ext uri="{FF2B5EF4-FFF2-40B4-BE49-F238E27FC236}">
                    <a16:creationId xmlns:a16="http://schemas.microsoft.com/office/drawing/2014/main" id="{9FBE6930-0BBD-1D46-AA73-E260680024E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53330"/>
                <a:ext cx="10515600" cy="5427803"/>
              </a:xfrm>
              <a:blipFill>
                <a:blip r:embed="rId2"/>
                <a:stretch>
                  <a:fillRect l="-1086" t="-1865" r="-1448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圖片 8" descr="一張含有 文字 的圖片&#10;&#10;自動產生的描述">
            <a:extLst>
              <a:ext uri="{FF2B5EF4-FFF2-40B4-BE49-F238E27FC236}">
                <a16:creationId xmlns:a16="http://schemas.microsoft.com/office/drawing/2014/main" id="{8A0AE8D0-41A0-8B42-A16C-E4487817B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3100" y="0"/>
            <a:ext cx="3898900" cy="105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9640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Method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073DD4D-249F-4C4C-9985-B41B774E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23</a:t>
            </a:fld>
            <a:endParaRPr lang="zh-TW" altLang="en-US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9FBE6930-0BBD-1D46-AA73-E260680024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427803"/>
          </a:xfrm>
        </p:spPr>
        <p:txBody>
          <a:bodyPr/>
          <a:lstStyle/>
          <a:p>
            <a:r>
              <a:rPr lang="en" altLang="zh-TW" dirty="0"/>
              <a:t>Caching the teacher’s embeddings</a:t>
            </a:r>
          </a:p>
          <a:p>
            <a:pPr lvl="1"/>
            <a:r>
              <a:rPr lang="en" altLang="zh-TW" dirty="0"/>
              <a:t>When using very large models (ResNet-50x4) as the teacher, calculating the embeddings for the teacher is expensive, and we won’t optimize the teacher</a:t>
            </a:r>
          </a:p>
          <a:p>
            <a:pPr lvl="1"/>
            <a:r>
              <a:rPr lang="en" altLang="zh-TW" dirty="0"/>
              <a:t>We cache the results of the teacher on all images of the dataset and keep them in the memory</a:t>
            </a:r>
          </a:p>
          <a:p>
            <a:pPr lvl="2"/>
            <a:r>
              <a:rPr lang="en" altLang="zh-TW" dirty="0"/>
              <a:t>A drawback is that we cannot augment the teacher’s images, the teacher will see the same images every epoch</a:t>
            </a:r>
          </a:p>
          <a:p>
            <a:pPr lvl="2"/>
            <a:r>
              <a:rPr lang="en" altLang="zh-TW" dirty="0"/>
              <a:t>However, since the student still sees augmented images, it is less prone to overfitting </a:t>
            </a:r>
          </a:p>
          <a:p>
            <a:pPr lvl="2"/>
            <a:r>
              <a:rPr lang="en" altLang="zh-TW" dirty="0"/>
              <a:t>This caching may actually help the student by encouraging the relationship between the query and anchor points to be close even under different augmentations</a:t>
            </a:r>
          </a:p>
          <a:p>
            <a:pPr lvl="2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marL="0" indent="0">
              <a:buNone/>
            </a:pPr>
            <a:endParaRPr lang="en" altLang="zh-TW" dirty="0"/>
          </a:p>
        </p:txBody>
      </p:sp>
    </p:spTree>
    <p:extLst>
      <p:ext uri="{BB962C8B-B14F-4D97-AF65-F5344CB8AC3E}">
        <p14:creationId xmlns:p14="http://schemas.microsoft.com/office/powerpoint/2010/main" val="28578253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BFBC33-032A-4788-ADCB-95689DCE0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403"/>
            <a:ext cx="10515600" cy="1325563"/>
          </a:xfrm>
        </p:spPr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9C489C-3D5D-45F9-9F43-5DF8C9DEB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Introduction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Related Work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Method</a:t>
            </a:r>
          </a:p>
          <a:p>
            <a:r>
              <a:rPr lang="en-US" altLang="zh-TW" sz="2400" dirty="0"/>
              <a:t>Experiments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Conclusion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Progress Report</a:t>
            </a:r>
            <a:endParaRPr lang="zh-TW" altLang="en-US" sz="24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D6016D7-7322-435B-92CA-5040148C9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679665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Experiments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" altLang="zh-TW" dirty="0"/>
              <a:t>We use different combinations of architectures as student-teacher pairs</a:t>
            </a:r>
          </a:p>
          <a:p>
            <a:pPr lvl="1"/>
            <a:r>
              <a:rPr lang="en" altLang="zh-TW" dirty="0"/>
              <a:t>Three teachers</a:t>
            </a:r>
          </a:p>
          <a:p>
            <a:pPr lvl="2"/>
            <a:r>
              <a:rPr lang="en" altLang="zh-TW" dirty="0"/>
              <a:t>ResNet-50 model which is trained using MoCo-v2 method for 800 epochs [10] </a:t>
            </a:r>
          </a:p>
          <a:p>
            <a:pPr lvl="2"/>
            <a:r>
              <a:rPr lang="en" altLang="zh-TW" dirty="0"/>
              <a:t>ResNet-50 trained with </a:t>
            </a:r>
            <a:r>
              <a:rPr lang="en" altLang="zh-TW" dirty="0" err="1"/>
              <a:t>SwAV</a:t>
            </a:r>
            <a:r>
              <a:rPr lang="en" altLang="zh-TW" dirty="0"/>
              <a:t> [8] for 800 epochs </a:t>
            </a:r>
          </a:p>
          <a:p>
            <a:pPr lvl="2"/>
            <a:r>
              <a:rPr lang="en" altLang="zh-TW" dirty="0"/>
              <a:t>ResNet-50x4 model which is trained using </a:t>
            </a:r>
            <a:r>
              <a:rPr lang="en" altLang="zh-TW" dirty="0" err="1"/>
              <a:t>SimCLR</a:t>
            </a:r>
            <a:r>
              <a:rPr lang="en" altLang="zh-TW" dirty="0"/>
              <a:t> method for 1000 epochs [9]</a:t>
            </a:r>
          </a:p>
          <a:p>
            <a:r>
              <a:rPr lang="en" altLang="zh-TW" dirty="0"/>
              <a:t>Datasets</a:t>
            </a:r>
          </a:p>
          <a:p>
            <a:pPr lvl="1"/>
            <a:r>
              <a:rPr lang="en" altLang="zh-TW" dirty="0"/>
              <a:t>Training: ImageNet</a:t>
            </a:r>
          </a:p>
          <a:p>
            <a:pPr lvl="1"/>
            <a:r>
              <a:rPr lang="en" altLang="zh-TW" dirty="0"/>
              <a:t>Evaluation: ImageNet, PASCAL-VOC [16], Places [66], CUB200 [55], and Cars196 [32] </a:t>
            </a: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25</a:t>
            </a:fld>
            <a:endParaRPr lang="zh-TW" alt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10CDFA3-F054-3340-B794-09880B69CEAA}"/>
              </a:ext>
            </a:extLst>
          </p:cNvPr>
          <p:cNvSpPr txBox="1"/>
          <p:nvPr/>
        </p:nvSpPr>
        <p:spPr>
          <a:xfrm>
            <a:off x="300866" y="5417638"/>
            <a:ext cx="1201615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100" dirty="0"/>
              <a:t>[8] Mathilde Caron et al. “Unsupervised learning of visual features by contrasting cluster assignments.” In: </a:t>
            </a:r>
            <a:r>
              <a:rPr kumimoji="1" lang="en-US" altLang="zh-TW" sz="1100" dirty="0" err="1"/>
              <a:t>arXiv</a:t>
            </a:r>
            <a:r>
              <a:rPr kumimoji="1" lang="en-US" altLang="zh-TW" sz="1100" dirty="0"/>
              <a:t> preprint arXiv:2006.09882 (2020). </a:t>
            </a:r>
          </a:p>
          <a:p>
            <a:r>
              <a:rPr kumimoji="1" lang="en-US" altLang="zh-TW" sz="1100" dirty="0"/>
              <a:t>[9] Ting Chen et al. “A Simple Framework for Contrastive Learning of Visual Representations.” In: </a:t>
            </a:r>
            <a:r>
              <a:rPr kumimoji="1" lang="en-US" altLang="zh-TW" sz="1100" dirty="0" err="1"/>
              <a:t>arXiv</a:t>
            </a:r>
            <a:r>
              <a:rPr kumimoji="1" lang="en-US" altLang="zh-TW" sz="1100" dirty="0"/>
              <a:t> preprint arXiv:2002.05709 (2020). </a:t>
            </a:r>
          </a:p>
          <a:p>
            <a:r>
              <a:rPr kumimoji="1" lang="en-US" altLang="zh-TW" sz="1100" dirty="0"/>
              <a:t>[10] </a:t>
            </a:r>
            <a:r>
              <a:rPr kumimoji="1" lang="en-US" altLang="zh-TW" sz="1100" dirty="0" err="1"/>
              <a:t>Xinlei</a:t>
            </a:r>
            <a:r>
              <a:rPr kumimoji="1" lang="en-US" altLang="zh-TW" sz="1100" dirty="0"/>
              <a:t> Chen et al. “Improved Baselines with Momentum Contrastive Learning.” In: </a:t>
            </a:r>
            <a:r>
              <a:rPr kumimoji="1" lang="en-US" altLang="zh-TW" sz="1100" dirty="0" err="1"/>
              <a:t>arXiv</a:t>
            </a:r>
            <a:r>
              <a:rPr kumimoji="1" lang="en-US" altLang="zh-TW" sz="1100" dirty="0"/>
              <a:t> preprint arXiv:2003.04297 (2020). </a:t>
            </a:r>
          </a:p>
          <a:p>
            <a:r>
              <a:rPr kumimoji="1" lang="en-US" altLang="zh-TW" sz="1100" dirty="0"/>
              <a:t>[16] Mark Everingham et al. “The pascal visual object classes (</a:t>
            </a:r>
            <a:r>
              <a:rPr kumimoji="1" lang="en-US" altLang="zh-TW" sz="1100" dirty="0" err="1"/>
              <a:t>voc</a:t>
            </a:r>
            <a:r>
              <a:rPr kumimoji="1" lang="en-US" altLang="zh-TW" sz="1100" dirty="0"/>
              <a:t>) challenge.” In: International journal of computer vision 88.2 (2010), pp. 303–338. </a:t>
            </a:r>
          </a:p>
          <a:p>
            <a:r>
              <a:rPr kumimoji="1" lang="en-US" altLang="zh-TW" sz="1100" dirty="0"/>
              <a:t>[32] Jonathan Krause et al. “3d object representations for fine-grained categorization.” In: Pro- </a:t>
            </a:r>
            <a:r>
              <a:rPr kumimoji="1" lang="en-US" altLang="zh-TW" sz="1100" dirty="0" err="1"/>
              <a:t>ceedings</a:t>
            </a:r>
            <a:r>
              <a:rPr kumimoji="1" lang="en-US" altLang="zh-TW" sz="1100" dirty="0"/>
              <a:t> of the IEEE international conference on computer vision workshops. 2013, pp. 554– 561. </a:t>
            </a:r>
          </a:p>
          <a:p>
            <a:r>
              <a:rPr kumimoji="1" lang="en-US" altLang="zh-TW" sz="1100" dirty="0"/>
              <a:t>[55] Peter </a:t>
            </a:r>
            <a:r>
              <a:rPr kumimoji="1" lang="en-US" altLang="zh-TW" sz="1100" dirty="0" err="1"/>
              <a:t>Welinder</a:t>
            </a:r>
            <a:r>
              <a:rPr kumimoji="1" lang="en-US" altLang="zh-TW" sz="1100" dirty="0"/>
              <a:t> et al. “Caltech-UCSD birds 200.” In: (2010). </a:t>
            </a:r>
          </a:p>
          <a:p>
            <a:r>
              <a:rPr kumimoji="1" lang="en-US" altLang="zh-TW" sz="1100" dirty="0"/>
              <a:t>[66] </a:t>
            </a:r>
            <a:r>
              <a:rPr kumimoji="1" lang="en-US" altLang="zh-TW" sz="1100" dirty="0" err="1"/>
              <a:t>Bolei</a:t>
            </a:r>
            <a:r>
              <a:rPr kumimoji="1" lang="en-US" altLang="zh-TW" sz="1100" dirty="0"/>
              <a:t> Zhou et al. “Learning deep features for scene recognition using places database.” In: Advances in neural information processing systems. 2014, pp. 487–495. </a:t>
            </a:r>
          </a:p>
        </p:txBody>
      </p:sp>
    </p:spTree>
    <p:extLst>
      <p:ext uri="{BB962C8B-B14F-4D97-AF65-F5344CB8AC3E}">
        <p14:creationId xmlns:p14="http://schemas.microsoft.com/office/powerpoint/2010/main" val="38376352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Experiments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5468144"/>
          </a:xfrm>
        </p:spPr>
        <p:txBody>
          <a:bodyPr>
            <a:normAutofit/>
          </a:bodyPr>
          <a:lstStyle/>
          <a:p>
            <a:r>
              <a:rPr lang="en" altLang="zh-TW" dirty="0"/>
              <a:t>Evaluation Metrics</a:t>
            </a:r>
          </a:p>
          <a:p>
            <a:pPr lvl="1"/>
            <a:r>
              <a:rPr lang="en" altLang="zh-TW" dirty="0"/>
              <a:t>Linear classifier (Linear)</a:t>
            </a:r>
          </a:p>
          <a:p>
            <a:pPr lvl="2"/>
            <a:r>
              <a:rPr lang="en" altLang="zh-TW" dirty="0"/>
              <a:t>We treat the distilled student as a frozen feature extractor and train a linear classifier on the labeled training set of ImageNet and evaluate it on the validation set with Top-1 accuracy </a:t>
            </a:r>
          </a:p>
          <a:p>
            <a:pPr lvl="1"/>
            <a:r>
              <a:rPr lang="en" altLang="zh-TW" dirty="0"/>
              <a:t>Nearest Neighbor (NN)</a:t>
            </a:r>
          </a:p>
          <a:p>
            <a:pPr lvl="2"/>
            <a:r>
              <a:rPr lang="en" altLang="zh-TW" dirty="0"/>
              <a:t>We also use nearest neighbor with cosine similarity to evaluate the student’s representations</a:t>
            </a:r>
          </a:p>
          <a:p>
            <a:pPr lvl="2"/>
            <a:r>
              <a:rPr lang="en" altLang="zh-TW" dirty="0"/>
              <a:t>For a query image, we take the most frequent label of its nearest neighbors as its label</a:t>
            </a:r>
          </a:p>
          <a:p>
            <a:pPr lvl="1"/>
            <a:r>
              <a:rPr lang="en" altLang="zh-TW" dirty="0"/>
              <a:t>Cluster Alignment (CA)</a:t>
            </a:r>
          </a:p>
          <a:p>
            <a:pPr lvl="2"/>
            <a:r>
              <a:rPr lang="en" altLang="zh-TW" dirty="0"/>
              <a:t>The goal is to measure the alignment between clusters of our SSL representations with visual categories, e.g., ImageNet categories </a:t>
            </a:r>
          </a:p>
          <a:p>
            <a:pPr lvl="2"/>
            <a:r>
              <a:rPr lang="en" altLang="zh-TW" dirty="0"/>
              <a:t>We use k-means (with k=1000) to cluster our self-supervised features trained on unlabeled ImageNet, map each cluster to an ImageNet category, and then evaluate on ImageNet validation set </a:t>
            </a:r>
          </a:p>
          <a:p>
            <a:pPr lvl="2"/>
            <a:endParaRPr lang="en" altLang="zh-TW" dirty="0"/>
          </a:p>
          <a:p>
            <a:pPr lvl="2"/>
            <a:endParaRPr lang="en" altLang="zh-TW" dirty="0"/>
          </a:p>
          <a:p>
            <a:pPr lvl="1"/>
            <a:endParaRPr lang="en" altLang="zh-TW" dirty="0"/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85832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Experiments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604669"/>
          </a:xfrm>
        </p:spPr>
        <p:txBody>
          <a:bodyPr>
            <a:normAutofit/>
          </a:bodyPr>
          <a:lstStyle/>
          <a:p>
            <a:r>
              <a:rPr lang="en" altLang="zh-TW" dirty="0"/>
              <a:t>Baselines</a:t>
            </a:r>
          </a:p>
          <a:p>
            <a:pPr lvl="1"/>
            <a:r>
              <a:rPr lang="en" altLang="zh-TW" dirty="0"/>
              <a:t>Contrastive Representation Distillation (CRD) [50]</a:t>
            </a:r>
          </a:p>
          <a:p>
            <a:pPr lvl="2"/>
            <a:r>
              <a:rPr lang="en" altLang="zh-TW" dirty="0"/>
              <a:t>It directly compares the embeddings of teacher and student as in a contrastive setting </a:t>
            </a:r>
          </a:p>
          <a:p>
            <a:pPr lvl="2"/>
            <a:r>
              <a:rPr lang="en" altLang="zh-TW" dirty="0"/>
              <a:t>We remove the supervised loss in our experiments</a:t>
            </a:r>
          </a:p>
          <a:p>
            <a:pPr lvl="1"/>
            <a:endParaRPr lang="en" altLang="zh-TW" dirty="0"/>
          </a:p>
          <a:p>
            <a:pPr marL="457200" lvl="1" indent="0">
              <a:buNone/>
            </a:pPr>
            <a:endParaRPr lang="en" altLang="zh-TW" dirty="0"/>
          </a:p>
          <a:p>
            <a:pPr lvl="1"/>
            <a:endParaRPr lang="en" altLang="zh-TW" dirty="0"/>
          </a:p>
          <a:p>
            <a:pPr lvl="1"/>
            <a:r>
              <a:rPr lang="en" altLang="zh-TW" dirty="0"/>
              <a:t>Cluster Classification (CC) [38]</a:t>
            </a:r>
          </a:p>
          <a:p>
            <a:pPr lvl="2"/>
            <a:r>
              <a:rPr lang="en" altLang="zh-TW" dirty="0"/>
              <a:t>An unsupervised knowledge distillation method that improves self-supervised learning by quantizing the teacher representations </a:t>
            </a:r>
          </a:p>
          <a:p>
            <a:pPr lvl="2"/>
            <a:endParaRPr lang="en" altLang="zh-TW" dirty="0"/>
          </a:p>
          <a:p>
            <a:pPr lvl="1"/>
            <a:endParaRPr lang="en" altLang="zh-TW" dirty="0"/>
          </a:p>
          <a:p>
            <a:pPr lvl="2"/>
            <a:endParaRPr lang="en" altLang="zh-TW" dirty="0"/>
          </a:p>
          <a:p>
            <a:pPr lvl="1"/>
            <a:endParaRPr lang="en" altLang="zh-TW" dirty="0"/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27</a:t>
            </a:fld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280542D8-4A29-1D43-B511-50748E31A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987" y="4678337"/>
            <a:ext cx="3789692" cy="14076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65DF8FE4-226B-AA4D-AEE2-A03B84F084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9474" y="2475554"/>
            <a:ext cx="1807442" cy="1764019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9338ACA3-B78A-164C-AD3E-4D1E57682A4D}"/>
              </a:ext>
            </a:extLst>
          </p:cNvPr>
          <p:cNvSpPr txBox="1"/>
          <p:nvPr/>
        </p:nvSpPr>
        <p:spPr>
          <a:xfrm>
            <a:off x="0" y="6352143"/>
            <a:ext cx="11353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000" dirty="0"/>
              <a:t>[38] Mehdi </a:t>
            </a:r>
            <a:r>
              <a:rPr kumimoji="1" lang="en-US" altLang="zh-TW" sz="1000" dirty="0" err="1"/>
              <a:t>Noroozi</a:t>
            </a:r>
            <a:r>
              <a:rPr kumimoji="1" lang="en-US" altLang="zh-TW" sz="1000" dirty="0"/>
              <a:t> et al. “Boosting self-supervised learning via knowledge transfer.” In: Proceed- </a:t>
            </a:r>
            <a:r>
              <a:rPr kumimoji="1" lang="en-US" altLang="zh-TW" sz="1000" dirty="0" err="1"/>
              <a:t>ings</a:t>
            </a:r>
            <a:r>
              <a:rPr kumimoji="1" lang="en-US" altLang="zh-TW" sz="1000" dirty="0"/>
              <a:t> of the IEEE Conference on Computer Vision and Pattern Recognition. 2018, pp. 9359– 9367. </a:t>
            </a:r>
          </a:p>
          <a:p>
            <a:r>
              <a:rPr kumimoji="1" lang="en-US" altLang="zh-TW" sz="1000" dirty="0"/>
              <a:t>[50] </a:t>
            </a:r>
            <a:r>
              <a:rPr kumimoji="1" lang="en-US" altLang="zh-TW" sz="1000" dirty="0" err="1"/>
              <a:t>Yonglong</a:t>
            </a:r>
            <a:r>
              <a:rPr kumimoji="1" lang="en-US" altLang="zh-TW" sz="1000" dirty="0"/>
              <a:t> Tian, </a:t>
            </a:r>
            <a:r>
              <a:rPr kumimoji="1" lang="en-US" altLang="zh-TW" sz="1000" dirty="0" err="1"/>
              <a:t>Dilip</a:t>
            </a:r>
            <a:r>
              <a:rPr kumimoji="1" lang="en-US" altLang="zh-TW" sz="1000" dirty="0"/>
              <a:t> Krishnan, and Phillip Isola. “Contrastive Representation </a:t>
            </a:r>
            <a:r>
              <a:rPr kumimoji="1" lang="en-US" altLang="zh-TW" sz="1000" dirty="0" err="1"/>
              <a:t>Distilla</a:t>
            </a:r>
            <a:r>
              <a:rPr kumimoji="1" lang="en-US" altLang="zh-TW" sz="1000" dirty="0"/>
              <a:t>- </a:t>
            </a:r>
            <a:r>
              <a:rPr kumimoji="1" lang="en-US" altLang="zh-TW" sz="1000" dirty="0" err="1"/>
              <a:t>tion</a:t>
            </a:r>
            <a:r>
              <a:rPr kumimoji="1" lang="en-US" altLang="zh-TW" sz="1000" dirty="0"/>
              <a:t>.” In: International Conference on Learning Representations. 2020. URL: https://</a:t>
            </a:r>
            <a:r>
              <a:rPr kumimoji="1" lang="en-US" altLang="zh-TW" sz="1000" dirty="0" err="1"/>
              <a:t>openreview.net</a:t>
            </a:r>
            <a:r>
              <a:rPr kumimoji="1" lang="en-US" altLang="zh-TW" sz="1000" dirty="0"/>
              <a:t>/</a:t>
            </a:r>
            <a:r>
              <a:rPr kumimoji="1" lang="en-US" altLang="zh-TW" sz="1000" dirty="0" err="1"/>
              <a:t>forum?id</a:t>
            </a:r>
            <a:r>
              <a:rPr kumimoji="1" lang="en-US" altLang="zh-TW" sz="1000" dirty="0"/>
              <a:t>=</a:t>
            </a:r>
            <a:r>
              <a:rPr kumimoji="1" lang="en-US" altLang="zh-TW" sz="1000" dirty="0" err="1"/>
              <a:t>SkgpBJrtvS</a:t>
            </a:r>
            <a:r>
              <a:rPr kumimoji="1" lang="en-US" altLang="zh-TW" sz="1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308126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Experiments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604669"/>
          </a:xfrm>
        </p:spPr>
        <p:txBody>
          <a:bodyPr>
            <a:normAutofit/>
          </a:bodyPr>
          <a:lstStyle/>
          <a:p>
            <a:r>
              <a:rPr lang="en" altLang="zh-TW" dirty="0"/>
              <a:t>Baselines</a:t>
            </a:r>
          </a:p>
          <a:p>
            <a:pPr lvl="1"/>
            <a:r>
              <a:rPr lang="en" altLang="zh-TW" dirty="0"/>
              <a:t>Regression (Reg) [45]</a:t>
            </a:r>
          </a:p>
          <a:p>
            <a:pPr lvl="2"/>
            <a:r>
              <a:rPr lang="en" altLang="zh-TW" dirty="0"/>
              <a:t>It matches the intermediate representations of corresponding stages of the teacher and the student</a:t>
            </a:r>
          </a:p>
          <a:p>
            <a:pPr lvl="2"/>
            <a:r>
              <a:rPr lang="en" altLang="zh-TW" dirty="0"/>
              <a:t>We modified it to only match the embedding layer features [50]</a:t>
            </a:r>
          </a:p>
          <a:p>
            <a:pPr lvl="1"/>
            <a:endParaRPr lang="en" altLang="zh-TW" dirty="0"/>
          </a:p>
          <a:p>
            <a:pPr lvl="1"/>
            <a:r>
              <a:rPr lang="en" altLang="zh-TW" dirty="0"/>
              <a:t>Regression with </a:t>
            </a:r>
            <a:r>
              <a:rPr lang="en" altLang="zh-TW" dirty="0" err="1"/>
              <a:t>BatchNorm</a:t>
            </a:r>
            <a:r>
              <a:rPr lang="en" altLang="zh-TW" dirty="0"/>
              <a:t> (Reg-BN) </a:t>
            </a:r>
          </a:p>
          <a:p>
            <a:pPr lvl="2"/>
            <a:r>
              <a:rPr lang="en" altLang="zh-TW" dirty="0"/>
              <a:t>Reg does not perform well and we suspect the reason is the mismatch between the embedding spaces of the teacher and student</a:t>
            </a:r>
          </a:p>
          <a:p>
            <a:pPr lvl="2"/>
            <a:r>
              <a:rPr lang="en" altLang="zh-TW" dirty="0"/>
              <a:t>We added a non-parametric Batch Normalization layer for the last layer of both student and teacher networks to match their statistics </a:t>
            </a:r>
          </a:p>
          <a:p>
            <a:pPr lvl="2"/>
            <a:endParaRPr lang="en" altLang="zh-TW" dirty="0"/>
          </a:p>
          <a:p>
            <a:pPr lvl="1"/>
            <a:endParaRPr lang="en" altLang="zh-TW" dirty="0"/>
          </a:p>
          <a:p>
            <a:pPr lvl="2"/>
            <a:endParaRPr lang="en" altLang="zh-TW" dirty="0"/>
          </a:p>
          <a:p>
            <a:pPr lvl="1"/>
            <a:endParaRPr lang="en" altLang="zh-TW" dirty="0"/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28</a:t>
            </a:fld>
            <a:endParaRPr lang="zh-TW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1C898086-602A-E94D-847F-B1D3EA4DD973}"/>
              </a:ext>
            </a:extLst>
          </p:cNvPr>
          <p:cNvSpPr txBox="1"/>
          <p:nvPr/>
        </p:nvSpPr>
        <p:spPr>
          <a:xfrm>
            <a:off x="0" y="6194246"/>
            <a:ext cx="119247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000" dirty="0"/>
              <a:t>[45] Adriana Romero et al. “</a:t>
            </a:r>
            <a:r>
              <a:rPr kumimoji="1" lang="en-US" altLang="zh-TW" sz="1000" dirty="0" err="1"/>
              <a:t>FitNets</a:t>
            </a:r>
            <a:r>
              <a:rPr kumimoji="1" lang="en-US" altLang="zh-TW" sz="1000" dirty="0"/>
              <a:t>: Hints for Thin Deep Nets.” In: 3rd International Conference on Learning Representations, ICLR 2015, San Diego, CA, USA, May 7-9, 2015, Conference Track Proceedings. Ed. by </a:t>
            </a:r>
            <a:r>
              <a:rPr kumimoji="1" lang="en-US" altLang="zh-TW" sz="1000" dirty="0" err="1"/>
              <a:t>Yoshua</a:t>
            </a:r>
            <a:r>
              <a:rPr kumimoji="1" lang="en-US" altLang="zh-TW" sz="1000" dirty="0"/>
              <a:t> </a:t>
            </a:r>
            <a:r>
              <a:rPr kumimoji="1" lang="en-US" altLang="zh-TW" sz="1000" dirty="0" err="1"/>
              <a:t>Bengio</a:t>
            </a:r>
            <a:r>
              <a:rPr kumimoji="1" lang="en-US" altLang="zh-TW" sz="1000" dirty="0"/>
              <a:t> and Yann </a:t>
            </a:r>
            <a:r>
              <a:rPr kumimoji="1" lang="en-US" altLang="zh-TW" sz="1000" dirty="0" err="1"/>
              <a:t>LeCun</a:t>
            </a:r>
            <a:r>
              <a:rPr kumimoji="1" lang="en-US" altLang="zh-TW" sz="1000" dirty="0"/>
              <a:t>. 2015. URL: http://</a:t>
            </a:r>
            <a:r>
              <a:rPr kumimoji="1" lang="en-US" altLang="zh-TW" sz="1000" dirty="0" err="1"/>
              <a:t>arxiv</a:t>
            </a:r>
            <a:r>
              <a:rPr kumimoji="1" lang="en-US" altLang="zh-TW" sz="1000" dirty="0"/>
              <a:t>. org/abs/1412.6550. </a:t>
            </a:r>
          </a:p>
          <a:p>
            <a:r>
              <a:rPr kumimoji="1" lang="en-US" altLang="zh-TW" sz="1000" dirty="0"/>
              <a:t>[50] </a:t>
            </a:r>
            <a:r>
              <a:rPr kumimoji="1" lang="en-US" altLang="zh-TW" sz="1000" dirty="0" err="1"/>
              <a:t>Yonglong</a:t>
            </a:r>
            <a:r>
              <a:rPr kumimoji="1" lang="en-US" altLang="zh-TW" sz="1000" dirty="0"/>
              <a:t> Tian, </a:t>
            </a:r>
            <a:r>
              <a:rPr kumimoji="1" lang="en-US" altLang="zh-TW" sz="1000" dirty="0" err="1"/>
              <a:t>Dilip</a:t>
            </a:r>
            <a:r>
              <a:rPr kumimoji="1" lang="en-US" altLang="zh-TW" sz="1000" dirty="0"/>
              <a:t> Krishnan, and Phillip Isola. “Contrastive Representation </a:t>
            </a:r>
            <a:r>
              <a:rPr kumimoji="1" lang="en-US" altLang="zh-TW" sz="1000" dirty="0" err="1"/>
              <a:t>Distilla</a:t>
            </a:r>
            <a:r>
              <a:rPr kumimoji="1" lang="en-US" altLang="zh-TW" sz="1000" dirty="0"/>
              <a:t>- </a:t>
            </a:r>
            <a:r>
              <a:rPr kumimoji="1" lang="en-US" altLang="zh-TW" sz="1000" dirty="0" err="1"/>
              <a:t>tion</a:t>
            </a:r>
            <a:r>
              <a:rPr kumimoji="1" lang="en-US" altLang="zh-TW" sz="1000" dirty="0"/>
              <a:t>.” In: International Conference on Learning Representations. 2020. URL: https://</a:t>
            </a:r>
            <a:r>
              <a:rPr kumimoji="1" lang="en-US" altLang="zh-TW" sz="1000" dirty="0" err="1"/>
              <a:t>openreview.net</a:t>
            </a:r>
            <a:r>
              <a:rPr kumimoji="1" lang="en-US" altLang="zh-TW" sz="1000" dirty="0"/>
              <a:t>/</a:t>
            </a:r>
            <a:r>
              <a:rPr kumimoji="1" lang="en-US" altLang="zh-TW" sz="1000" dirty="0" err="1"/>
              <a:t>forum?id</a:t>
            </a:r>
            <a:r>
              <a:rPr kumimoji="1" lang="en-US" altLang="zh-TW" sz="1000" dirty="0"/>
              <a:t>=</a:t>
            </a:r>
            <a:r>
              <a:rPr kumimoji="1" lang="en-US" altLang="zh-TW" sz="1000" dirty="0" err="1"/>
              <a:t>SkgpBJrtvS</a:t>
            </a:r>
            <a:r>
              <a:rPr kumimoji="1" lang="en-US" altLang="zh-TW" sz="1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818716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" altLang="zh-TW" dirty="0"/>
              <a:t>Comparing with Compression Methods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604669"/>
          </a:xfrm>
        </p:spPr>
        <p:txBody>
          <a:bodyPr>
            <a:normAutofit/>
          </a:bodyPr>
          <a:lstStyle/>
          <a:p>
            <a:r>
              <a:rPr lang="en" altLang="zh-TW" dirty="0"/>
              <a:t>Evaluation on full ImageNet</a:t>
            </a:r>
          </a:p>
          <a:p>
            <a:pPr lvl="1"/>
            <a:r>
              <a:rPr lang="en" altLang="zh-TW" dirty="0"/>
              <a:t>Train the teacher on ImageNet, compress it to the student, and evaluate the student using ImageNet validation set</a:t>
            </a:r>
          </a:p>
          <a:p>
            <a:pPr lvl="1"/>
            <a:r>
              <a:rPr lang="en" altLang="zh-TW" dirty="0"/>
              <a:t>Our method outperforms other distillation methods on all evaluation benchmarks 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2"/>
            <a:endParaRPr lang="en" altLang="zh-TW" dirty="0"/>
          </a:p>
          <a:p>
            <a:pPr lvl="1"/>
            <a:endParaRPr lang="en" altLang="zh-TW" dirty="0"/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29</a:t>
            </a:fld>
            <a:endParaRPr lang="zh-TW" altLang="en-US"/>
          </a:p>
        </p:txBody>
      </p:sp>
      <p:pic>
        <p:nvPicPr>
          <p:cNvPr id="8" name="圖片 7" descr="一張含有 桌 的圖片&#10;&#10;自動產生的描述">
            <a:extLst>
              <a:ext uri="{FF2B5EF4-FFF2-40B4-BE49-F238E27FC236}">
                <a16:creationId xmlns:a16="http://schemas.microsoft.com/office/drawing/2014/main" id="{0A25B654-2A24-E646-81A9-7043602EB1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828"/>
          <a:stretch/>
        </p:blipFill>
        <p:spPr>
          <a:xfrm>
            <a:off x="3333791" y="5725327"/>
            <a:ext cx="5524417" cy="1132673"/>
          </a:xfrm>
          <a:prstGeom prst="rect">
            <a:avLst/>
          </a:prstGeom>
        </p:spPr>
      </p:pic>
      <p:pic>
        <p:nvPicPr>
          <p:cNvPr id="9" name="圖片 8" descr="一張含有 桌 的圖片&#10;&#10;自動產生的描述">
            <a:extLst>
              <a:ext uri="{FF2B5EF4-FFF2-40B4-BE49-F238E27FC236}">
                <a16:creationId xmlns:a16="http://schemas.microsoft.com/office/drawing/2014/main" id="{CA6A2593-081D-0D46-92E3-682665132C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07"/>
          <a:stretch/>
        </p:blipFill>
        <p:spPr>
          <a:xfrm>
            <a:off x="2058490" y="3164529"/>
            <a:ext cx="7853773" cy="258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522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BFBC33-032A-4788-ADCB-95689DCE0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403"/>
            <a:ext cx="10515600" cy="1325563"/>
          </a:xfrm>
        </p:spPr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9C489C-3D5D-45F9-9F43-5DF8C9DEB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Introduction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Related Work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Method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Experiments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Conclusion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Progress Report</a:t>
            </a:r>
            <a:endParaRPr lang="zh-TW" altLang="en-US" sz="24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DB15B24-A451-4389-AE6A-38198309D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70670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" altLang="zh-TW" dirty="0"/>
              <a:t>Comparing with Compression Methods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604669"/>
          </a:xfrm>
        </p:spPr>
        <p:txBody>
          <a:bodyPr>
            <a:normAutofit/>
          </a:bodyPr>
          <a:lstStyle/>
          <a:p>
            <a:r>
              <a:rPr lang="en" altLang="zh-TW" dirty="0"/>
              <a:t>Evaluation on full ImageNet</a:t>
            </a:r>
          </a:p>
          <a:p>
            <a:pPr lvl="1"/>
            <a:r>
              <a:rPr lang="en" altLang="zh-TW" dirty="0"/>
              <a:t>To evaluate the effect of the teacher’s SSL method, we use </a:t>
            </a:r>
            <a:r>
              <a:rPr lang="en" altLang="zh-TW" dirty="0" err="1"/>
              <a:t>SwAV</a:t>
            </a:r>
            <a:r>
              <a:rPr lang="en" altLang="zh-TW" dirty="0"/>
              <a:t> ResNet-50 as the teacher and compress it to ResNet-18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2"/>
            <a:endParaRPr lang="en" altLang="zh-TW" dirty="0"/>
          </a:p>
          <a:p>
            <a:pPr lvl="1"/>
            <a:endParaRPr lang="en" altLang="zh-TW" dirty="0"/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30</a:t>
            </a:fld>
            <a:endParaRPr lang="zh-TW" altLang="en-US"/>
          </a:p>
        </p:txBody>
      </p:sp>
      <p:pic>
        <p:nvPicPr>
          <p:cNvPr id="11" name="圖片 10" descr="一張含有 桌 的圖片&#10;&#10;自動產生的描述">
            <a:extLst>
              <a:ext uri="{FF2B5EF4-FFF2-40B4-BE49-F238E27FC236}">
                <a16:creationId xmlns:a16="http://schemas.microsoft.com/office/drawing/2014/main" id="{3E2D2EC0-153A-E74F-AD1F-9D138BACFA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31"/>
          <a:stretch/>
        </p:blipFill>
        <p:spPr>
          <a:xfrm>
            <a:off x="3849507" y="2504564"/>
            <a:ext cx="4492986" cy="2313107"/>
          </a:xfrm>
          <a:prstGeom prst="rect">
            <a:avLst/>
          </a:prstGeom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A768FC10-69CD-2C43-8164-191CC0C6B5FC}"/>
              </a:ext>
            </a:extLst>
          </p:cNvPr>
          <p:cNvSpPr txBox="1"/>
          <p:nvPr/>
        </p:nvSpPr>
        <p:spPr>
          <a:xfrm>
            <a:off x="325918" y="6484274"/>
            <a:ext cx="120161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100" dirty="0"/>
              <a:t>[8] Mathilde Caron et al. “Unsupervised learning of visual features by contrasting cluster assignments.” In: </a:t>
            </a:r>
            <a:r>
              <a:rPr kumimoji="1" lang="en-US" altLang="zh-TW" sz="1100" dirty="0" err="1"/>
              <a:t>arXiv</a:t>
            </a:r>
            <a:r>
              <a:rPr kumimoji="1" lang="en-US" altLang="zh-TW" sz="1100" dirty="0"/>
              <a:t> preprint arXiv:2006.09882 (2020). </a:t>
            </a:r>
          </a:p>
        </p:txBody>
      </p:sp>
      <p:pic>
        <p:nvPicPr>
          <p:cNvPr id="12" name="圖片 11" descr="一張含有 桌 的圖片&#10;&#10;自動產生的描述">
            <a:extLst>
              <a:ext uri="{FF2B5EF4-FFF2-40B4-BE49-F238E27FC236}">
                <a16:creationId xmlns:a16="http://schemas.microsoft.com/office/drawing/2014/main" id="{3003E8F0-66E0-5945-B272-86B7D0FE06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29"/>
          <a:stretch/>
        </p:blipFill>
        <p:spPr>
          <a:xfrm>
            <a:off x="4268921" y="4913805"/>
            <a:ext cx="3654158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0547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" altLang="zh-TW" dirty="0"/>
              <a:t>Comparing with Compression Methods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604669"/>
          </a:xfrm>
        </p:spPr>
        <p:txBody>
          <a:bodyPr>
            <a:normAutofit/>
          </a:bodyPr>
          <a:lstStyle/>
          <a:p>
            <a:r>
              <a:rPr lang="en" altLang="zh-TW" dirty="0"/>
              <a:t>Evaluation on smaller ImageNet</a:t>
            </a:r>
          </a:p>
          <a:p>
            <a:pPr lvl="1"/>
            <a:r>
              <a:rPr lang="en" altLang="zh-TW" dirty="0"/>
              <a:t>We evaluate our representations by a NN classifier using only 1%, 10%, and only 1 sample (1-shot) per category of ImageNet </a:t>
            </a:r>
          </a:p>
          <a:p>
            <a:pPr lvl="1"/>
            <a:r>
              <a:rPr lang="en" altLang="zh-TW" dirty="0"/>
              <a:t>For 1-shot, “Ours-2q” model achieves an accuracy close to the supervised model which has seen all labels of ImageNet in learning the features 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2"/>
            <a:endParaRPr lang="en" altLang="zh-TW" dirty="0"/>
          </a:p>
          <a:p>
            <a:pPr lvl="1"/>
            <a:endParaRPr lang="en" altLang="zh-TW" dirty="0"/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31</a:t>
            </a:fld>
            <a:endParaRPr lang="zh-TW" altLang="en-US"/>
          </a:p>
        </p:txBody>
      </p:sp>
      <p:pic>
        <p:nvPicPr>
          <p:cNvPr id="6" name="圖片 5" descr="一張含有 桌 的圖片&#10;&#10;自動產生的描述">
            <a:extLst>
              <a:ext uri="{FF2B5EF4-FFF2-40B4-BE49-F238E27FC236}">
                <a16:creationId xmlns:a16="http://schemas.microsoft.com/office/drawing/2014/main" id="{69FC4285-2520-6A4E-87CE-3AFC0CA233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52"/>
          <a:stretch/>
        </p:blipFill>
        <p:spPr>
          <a:xfrm>
            <a:off x="3630955" y="3177358"/>
            <a:ext cx="4930090" cy="2552400"/>
          </a:xfrm>
          <a:prstGeom prst="rect">
            <a:avLst/>
          </a:prstGeom>
        </p:spPr>
      </p:pic>
      <p:pic>
        <p:nvPicPr>
          <p:cNvPr id="9" name="圖片 8" descr="一張含有 桌 的圖片&#10;&#10;自動產生的描述">
            <a:extLst>
              <a:ext uri="{FF2B5EF4-FFF2-40B4-BE49-F238E27FC236}">
                <a16:creationId xmlns:a16="http://schemas.microsoft.com/office/drawing/2014/main" id="{4717E834-0C8C-3B44-99A4-923A32F6DD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387"/>
          <a:stretch/>
        </p:blipFill>
        <p:spPr>
          <a:xfrm>
            <a:off x="4484317" y="5674739"/>
            <a:ext cx="3223365" cy="1125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8817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" altLang="zh-TW" dirty="0"/>
              <a:t>Comparing with Compression Methods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604669"/>
          </a:xfrm>
        </p:spPr>
        <p:txBody>
          <a:bodyPr>
            <a:normAutofit/>
          </a:bodyPr>
          <a:lstStyle/>
          <a:p>
            <a:r>
              <a:rPr lang="en" altLang="zh-TW" dirty="0"/>
              <a:t>Transfer to CUB200 and Cars196</a:t>
            </a:r>
          </a:p>
          <a:p>
            <a:pPr lvl="1"/>
            <a:r>
              <a:rPr lang="en" altLang="zh-TW" dirty="0"/>
              <a:t>We transfer </a:t>
            </a:r>
            <a:r>
              <a:rPr lang="en" altLang="zh-TW" dirty="0" err="1"/>
              <a:t>AlexNet</a:t>
            </a:r>
            <a:r>
              <a:rPr lang="en" altLang="zh-TW" dirty="0"/>
              <a:t> student models to the task of image retrieval on CUB200 [55] and Cars196 [32] datasets without any fine-tuning</a:t>
            </a:r>
          </a:p>
          <a:p>
            <a:pPr lvl="1"/>
            <a:r>
              <a:rPr lang="en" altLang="zh-TW" dirty="0"/>
              <a:t>For the combination of Cars196 dataset and ResNet-50x4 teacher, our model even outperforms the ImageNet supervised model </a:t>
            </a:r>
          </a:p>
          <a:p>
            <a:pPr lvl="1"/>
            <a:r>
              <a:rPr lang="en" altLang="zh-TW" dirty="0"/>
              <a:t>Since in “Ours-2q”, the student embedding is less restricted and does not follow the teacher closely, the student may generalize better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2"/>
            <a:endParaRPr lang="en" altLang="zh-TW" dirty="0"/>
          </a:p>
          <a:p>
            <a:pPr lvl="1"/>
            <a:endParaRPr lang="en" altLang="zh-TW" dirty="0"/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32</a:t>
            </a:fld>
            <a:endParaRPr lang="zh-TW" altLang="en-US"/>
          </a:p>
        </p:txBody>
      </p:sp>
      <p:pic>
        <p:nvPicPr>
          <p:cNvPr id="7" name="圖片 6" descr="一張含有 桌 的圖片&#10;&#10;自動產生的描述">
            <a:extLst>
              <a:ext uri="{FF2B5EF4-FFF2-40B4-BE49-F238E27FC236}">
                <a16:creationId xmlns:a16="http://schemas.microsoft.com/office/drawing/2014/main" id="{6DC23363-E635-5B4A-A659-43675E20F8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40"/>
          <a:stretch/>
        </p:blipFill>
        <p:spPr>
          <a:xfrm>
            <a:off x="2753855" y="3878183"/>
            <a:ext cx="7228345" cy="2487600"/>
          </a:xfrm>
          <a:prstGeom prst="rect">
            <a:avLst/>
          </a:prstGeom>
        </p:spPr>
      </p:pic>
      <p:pic>
        <p:nvPicPr>
          <p:cNvPr id="8" name="圖片 7" descr="一張含有 桌 的圖片&#10;&#10;自動產生的描述">
            <a:extLst>
              <a:ext uri="{FF2B5EF4-FFF2-40B4-BE49-F238E27FC236}">
                <a16:creationId xmlns:a16="http://schemas.microsoft.com/office/drawing/2014/main" id="{3F54F679-3FB0-EC42-B5EA-248E126341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783"/>
          <a:stretch/>
        </p:blipFill>
        <p:spPr>
          <a:xfrm>
            <a:off x="3640421" y="6278648"/>
            <a:ext cx="5455212" cy="529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8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" altLang="zh-TW" dirty="0"/>
              <a:t>Comparing with Self-Supervised Methods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948792" cy="5604669"/>
          </a:xfrm>
        </p:spPr>
        <p:txBody>
          <a:bodyPr>
            <a:normAutofit/>
          </a:bodyPr>
          <a:lstStyle/>
          <a:p>
            <a:r>
              <a:rPr lang="en" altLang="zh-TW" dirty="0"/>
              <a:t>Evaluation on ImageNet and transfer to Places (scene recognition task)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2"/>
            <a:endParaRPr lang="en" altLang="zh-TW" dirty="0"/>
          </a:p>
          <a:p>
            <a:pPr lvl="1"/>
            <a:endParaRPr lang="en" altLang="zh-TW" dirty="0"/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33</a:t>
            </a:fld>
            <a:endParaRPr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F66808A-69C6-3A49-9485-50AAFD6C77E1}"/>
              </a:ext>
            </a:extLst>
          </p:cNvPr>
          <p:cNvSpPr txBox="1"/>
          <p:nvPr/>
        </p:nvSpPr>
        <p:spPr>
          <a:xfrm>
            <a:off x="0" y="1669392"/>
            <a:ext cx="12192000" cy="5101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050" dirty="0"/>
              <a:t>[7] Mathilde Caron et al. “Deep clustering for unsupervised learning of visual features.” In: Proceedings of the European Conference on Computer Vision (ECCV). 2018, pp. 132–149. </a:t>
            </a:r>
          </a:p>
          <a:p>
            <a:r>
              <a:rPr kumimoji="1" lang="en-US" altLang="zh-TW" sz="1050" dirty="0"/>
              <a:t>[8] Mathilde Caron et al. “Unsupervised learning of visual features by contrasting cluster assignments.” In: </a:t>
            </a:r>
            <a:r>
              <a:rPr kumimoji="1" lang="en-US" altLang="zh-TW" sz="1050" dirty="0" err="1"/>
              <a:t>arXiv</a:t>
            </a:r>
            <a:r>
              <a:rPr kumimoji="1" lang="en-US" altLang="zh-TW" sz="1050" dirty="0"/>
              <a:t> preprint arXiv:2006.09882 (2020). </a:t>
            </a:r>
          </a:p>
          <a:p>
            <a:r>
              <a:rPr kumimoji="1" lang="en-US" altLang="zh-TW" sz="1050" dirty="0"/>
              <a:t>[9] Ting Chen et al. “A Simple Framework for Contrastive Learning of Visual Representations.” In: </a:t>
            </a:r>
            <a:r>
              <a:rPr kumimoji="1" lang="en-US" altLang="zh-TW" sz="1050" dirty="0" err="1"/>
              <a:t>arXiv</a:t>
            </a:r>
            <a:r>
              <a:rPr kumimoji="1" lang="en-US" altLang="zh-TW" sz="1050" dirty="0"/>
              <a:t> preprint arXiv:2002.05709 (2020). </a:t>
            </a:r>
          </a:p>
          <a:p>
            <a:r>
              <a:rPr kumimoji="1" lang="en-US" altLang="zh-TW" sz="1050" dirty="0"/>
              <a:t>[10] </a:t>
            </a:r>
            <a:r>
              <a:rPr kumimoji="1" lang="en-US" altLang="zh-TW" sz="1050" dirty="0" err="1"/>
              <a:t>Xinlei</a:t>
            </a:r>
            <a:r>
              <a:rPr kumimoji="1" lang="en-US" altLang="zh-TW" sz="1050" dirty="0"/>
              <a:t> Chen et al. “Improved Baselines with Momentum Contrastive Learning.” In: </a:t>
            </a:r>
            <a:r>
              <a:rPr kumimoji="1" lang="en-US" altLang="zh-TW" sz="1050" dirty="0" err="1"/>
              <a:t>arXiv</a:t>
            </a:r>
            <a:r>
              <a:rPr kumimoji="1" lang="en-US" altLang="zh-TW" sz="1050" dirty="0"/>
              <a:t> preprint arXiv:2003.04297 (2020). </a:t>
            </a:r>
          </a:p>
          <a:p>
            <a:r>
              <a:rPr kumimoji="1" lang="en-US" altLang="zh-TW" sz="1050" dirty="0"/>
              <a:t>[13] Carl </a:t>
            </a:r>
            <a:r>
              <a:rPr kumimoji="1" lang="en-US" altLang="zh-TW" sz="1050" dirty="0" err="1"/>
              <a:t>Doersch</a:t>
            </a:r>
            <a:r>
              <a:rPr kumimoji="1" lang="en-US" altLang="zh-TW" sz="1050" dirty="0"/>
              <a:t>, Abhinav Gupta, and Alexei A </a:t>
            </a:r>
            <a:r>
              <a:rPr kumimoji="1" lang="en-US" altLang="zh-TW" sz="1050" dirty="0" err="1"/>
              <a:t>Efros</a:t>
            </a:r>
            <a:r>
              <a:rPr kumimoji="1" lang="en-US" altLang="zh-TW" sz="1050" dirty="0"/>
              <a:t>. “Unsupervised visual representation learning by context prediction.” In: Proceedings of the IEEE International Conference on Computer Vision. 2015, pp. 1422–1430. </a:t>
            </a:r>
          </a:p>
          <a:p>
            <a:r>
              <a:rPr kumimoji="1" lang="en-US" altLang="zh-TW" sz="1050" dirty="0"/>
              <a:t>[14] Jeff Donahue, Philipp </a:t>
            </a:r>
            <a:r>
              <a:rPr kumimoji="1" lang="en-US" altLang="zh-TW" sz="1050" dirty="0" err="1"/>
              <a:t>Krähenbühl</a:t>
            </a:r>
            <a:r>
              <a:rPr kumimoji="1" lang="en-US" altLang="zh-TW" sz="1050" dirty="0"/>
              <a:t>, and Trevor Darrell. “Adversarial feature learning.” In: International Conference on Learning Representations, ICLR. 2016. </a:t>
            </a:r>
          </a:p>
          <a:p>
            <a:r>
              <a:rPr kumimoji="1" lang="en-US" altLang="zh-TW" sz="1050" dirty="0"/>
              <a:t>[17] </a:t>
            </a:r>
            <a:r>
              <a:rPr kumimoji="1" lang="en-US" altLang="zh-TW" sz="1050" dirty="0" err="1"/>
              <a:t>Zeyu</a:t>
            </a:r>
            <a:r>
              <a:rPr kumimoji="1" lang="en-US" altLang="zh-TW" sz="1050" dirty="0"/>
              <a:t> Feng, Chang Xu, and </a:t>
            </a:r>
            <a:r>
              <a:rPr kumimoji="1" lang="en-US" altLang="zh-TW" sz="1050" dirty="0" err="1"/>
              <a:t>Dacheng</a:t>
            </a:r>
            <a:r>
              <a:rPr kumimoji="1" lang="en-US" altLang="zh-TW" sz="1050" dirty="0"/>
              <a:t> Tao. “Self-supervised representation learning by rotation feature decoupling.” In: Proceedings of the IEEE Conference on Computer Vision and Pattern Recognition. 2019, pp. 10364–10374. </a:t>
            </a:r>
          </a:p>
          <a:p>
            <a:r>
              <a:rPr kumimoji="1" lang="en-US" altLang="zh-TW" sz="1050" dirty="0"/>
              <a:t>[19] Spyros </a:t>
            </a:r>
            <a:r>
              <a:rPr kumimoji="1" lang="en-US" altLang="zh-TW" sz="1050" dirty="0" err="1"/>
              <a:t>Gidaris</a:t>
            </a:r>
            <a:r>
              <a:rPr kumimoji="1" lang="en-US" altLang="zh-TW" sz="1050" dirty="0"/>
              <a:t>, </a:t>
            </a:r>
            <a:r>
              <a:rPr kumimoji="1" lang="en-US" altLang="zh-TW" sz="1050" dirty="0" err="1"/>
              <a:t>Praveer</a:t>
            </a:r>
            <a:r>
              <a:rPr kumimoji="1" lang="en-US" altLang="zh-TW" sz="1050" dirty="0"/>
              <a:t> Singh, and Nikos </a:t>
            </a:r>
            <a:r>
              <a:rPr kumimoji="1" lang="en-US" altLang="zh-TW" sz="1050" dirty="0" err="1"/>
              <a:t>Komodakis</a:t>
            </a:r>
            <a:r>
              <a:rPr kumimoji="1" lang="en-US" altLang="zh-TW" sz="1050" dirty="0"/>
              <a:t>. “Unsupervised Representation Learning by Predicting Image Rotations.” In: International Conference on Learning Representations. 2018. URL: https://</a:t>
            </a:r>
            <a:r>
              <a:rPr kumimoji="1" lang="en-US" altLang="zh-TW" sz="1050" dirty="0" err="1"/>
              <a:t>openreview.net</a:t>
            </a:r>
            <a:r>
              <a:rPr kumimoji="1" lang="en-US" altLang="zh-TW" sz="1050" dirty="0"/>
              <a:t>/</a:t>
            </a:r>
            <a:r>
              <a:rPr kumimoji="1" lang="en-US" altLang="zh-TW" sz="1050" dirty="0" err="1"/>
              <a:t>forum?id</a:t>
            </a:r>
            <a:r>
              <a:rPr kumimoji="1" lang="en-US" altLang="zh-TW" sz="1050" dirty="0"/>
              <a:t>=S1v4N2l0-. </a:t>
            </a:r>
          </a:p>
          <a:p>
            <a:r>
              <a:rPr kumimoji="1" lang="en-US" altLang="zh-TW" sz="1050" dirty="0"/>
              <a:t>[22] Jean-Bastien Grill et al. “Bootstrap your own latent: A new approach to self-supervised learning.” In: </a:t>
            </a:r>
            <a:r>
              <a:rPr kumimoji="1" lang="en-US" altLang="zh-TW" sz="1050" dirty="0" err="1"/>
              <a:t>arXiv</a:t>
            </a:r>
            <a:r>
              <a:rPr kumimoji="1" lang="en-US" altLang="zh-TW" sz="1050" dirty="0"/>
              <a:t> preprint arXiv:2006.07733 (2020). </a:t>
            </a:r>
          </a:p>
          <a:p>
            <a:r>
              <a:rPr kumimoji="1" lang="en-US" altLang="zh-TW" sz="1050" dirty="0"/>
              <a:t>[28] </a:t>
            </a:r>
            <a:r>
              <a:rPr kumimoji="1" lang="en-US" altLang="zh-TW" sz="1050" dirty="0" err="1"/>
              <a:t>Jiabo</a:t>
            </a:r>
            <a:r>
              <a:rPr kumimoji="1" lang="en-US" altLang="zh-TW" sz="1050" dirty="0"/>
              <a:t> Huang et al. “Unsupervised Deep Learning by </a:t>
            </a:r>
            <a:r>
              <a:rPr kumimoji="1" lang="en-US" altLang="zh-TW" sz="1050" dirty="0" err="1"/>
              <a:t>Neighbourhood</a:t>
            </a:r>
            <a:r>
              <a:rPr kumimoji="1" lang="en-US" altLang="zh-TW" sz="1050" dirty="0"/>
              <a:t> Discovery.” In: ed. by </a:t>
            </a:r>
            <a:r>
              <a:rPr kumimoji="1" lang="en-US" altLang="zh-TW" sz="1050" dirty="0" err="1"/>
              <a:t>Kamalika</a:t>
            </a:r>
            <a:r>
              <a:rPr kumimoji="1" lang="en-US" altLang="zh-TW" sz="1050" dirty="0"/>
              <a:t> Chaudhuri and Ruslan </a:t>
            </a:r>
            <a:r>
              <a:rPr kumimoji="1" lang="en-US" altLang="zh-TW" sz="1050" dirty="0" err="1"/>
              <a:t>Salakhutdinov</a:t>
            </a:r>
            <a:r>
              <a:rPr kumimoji="1" lang="en-US" altLang="zh-TW" sz="1050" dirty="0"/>
              <a:t>. Vol. 97. Proceedings of Machine Learning Research. Long Beach, California, USA: PMLR, Sept. 2019, pp. 2849–2858. URL: http: //</a:t>
            </a:r>
            <a:r>
              <a:rPr kumimoji="1" lang="en-US" altLang="zh-TW" sz="1050" dirty="0" err="1"/>
              <a:t>proceedings.mlr.press</a:t>
            </a:r>
            <a:r>
              <a:rPr kumimoji="1" lang="en-US" altLang="zh-TW" sz="1050" dirty="0"/>
              <a:t>/v97/huang19b.html. </a:t>
            </a:r>
          </a:p>
          <a:p>
            <a:r>
              <a:rPr kumimoji="1" lang="en-US" altLang="zh-TW" sz="1050" dirty="0"/>
              <a:t>[29] Simon Jenni and Paolo </a:t>
            </a:r>
            <a:r>
              <a:rPr kumimoji="1" lang="en-US" altLang="zh-TW" sz="1050" dirty="0" err="1"/>
              <a:t>Favaro</a:t>
            </a:r>
            <a:r>
              <a:rPr kumimoji="1" lang="en-US" altLang="zh-TW" sz="1050" dirty="0"/>
              <a:t>. “Self-supervised feature learning by learning to spot artifacts.” In: Proceedings of the IEEE Conference on Computer Vision and Pattern Recognition. 2018, pp. 2733–2742. </a:t>
            </a:r>
          </a:p>
          <a:p>
            <a:r>
              <a:rPr kumimoji="1" lang="en-US" altLang="zh-TW" sz="1050" dirty="0"/>
              <a:t>[35] Ishan </a:t>
            </a:r>
            <a:r>
              <a:rPr kumimoji="1" lang="en-US" altLang="zh-TW" sz="1050" dirty="0" err="1"/>
              <a:t>Misra</a:t>
            </a:r>
            <a:r>
              <a:rPr kumimoji="1" lang="en-US" altLang="zh-TW" sz="1050" dirty="0"/>
              <a:t> and Laurens van der </a:t>
            </a:r>
            <a:r>
              <a:rPr kumimoji="1" lang="en-US" altLang="zh-TW" sz="1050" dirty="0" err="1"/>
              <a:t>Maaten</a:t>
            </a:r>
            <a:r>
              <a:rPr kumimoji="1" lang="en-US" altLang="zh-TW" sz="1050" dirty="0"/>
              <a:t>. “Self-supervised learning of pretext-invariant representations.” In: </a:t>
            </a:r>
            <a:r>
              <a:rPr kumimoji="1" lang="en-US" altLang="zh-TW" sz="1050" dirty="0" err="1"/>
              <a:t>arXiv</a:t>
            </a:r>
            <a:r>
              <a:rPr kumimoji="1" lang="en-US" altLang="zh-TW" sz="1050" dirty="0"/>
              <a:t> preprint arXiv:1912.01991 (2019). </a:t>
            </a:r>
          </a:p>
          <a:p>
            <a:r>
              <a:rPr kumimoji="1" lang="en-US" altLang="zh-TW" sz="1050" dirty="0"/>
              <a:t>[36] Mehdi </a:t>
            </a:r>
            <a:r>
              <a:rPr kumimoji="1" lang="en-US" altLang="zh-TW" sz="1050" dirty="0" err="1"/>
              <a:t>Noroozi</a:t>
            </a:r>
            <a:r>
              <a:rPr kumimoji="1" lang="en-US" altLang="zh-TW" sz="1050" dirty="0"/>
              <a:t> and Paolo </a:t>
            </a:r>
            <a:r>
              <a:rPr kumimoji="1" lang="en-US" altLang="zh-TW" sz="1050" dirty="0" err="1"/>
              <a:t>Favaro</a:t>
            </a:r>
            <a:r>
              <a:rPr kumimoji="1" lang="en-US" altLang="zh-TW" sz="1050" dirty="0"/>
              <a:t>. “Unsupervised learning of visual representations by solving jigsaw puzzles.” In: European Conference on Computer Vision. Springer. 2016, pp. 69–84. </a:t>
            </a:r>
          </a:p>
          <a:p>
            <a:r>
              <a:rPr kumimoji="1" lang="en-US" altLang="zh-TW" sz="1050" dirty="0"/>
              <a:t>[37] Mehdi </a:t>
            </a:r>
            <a:r>
              <a:rPr kumimoji="1" lang="en-US" altLang="zh-TW" sz="1050" dirty="0" err="1"/>
              <a:t>Noroozi</a:t>
            </a:r>
            <a:r>
              <a:rPr kumimoji="1" lang="en-US" altLang="zh-TW" sz="1050" dirty="0"/>
              <a:t>, Hamed </a:t>
            </a:r>
            <a:r>
              <a:rPr kumimoji="1" lang="en-US" altLang="zh-TW" sz="1050" dirty="0" err="1"/>
              <a:t>Pirsiavash</a:t>
            </a:r>
            <a:r>
              <a:rPr kumimoji="1" lang="en-US" altLang="zh-TW" sz="1050" dirty="0"/>
              <a:t>, and Paolo </a:t>
            </a:r>
            <a:r>
              <a:rPr kumimoji="1" lang="en-US" altLang="zh-TW" sz="1050" dirty="0" err="1"/>
              <a:t>Favaro</a:t>
            </a:r>
            <a:r>
              <a:rPr kumimoji="1" lang="en-US" altLang="zh-TW" sz="1050" dirty="0"/>
              <a:t>. “Representation learning by learning to count.” In: Proceedings of the IEEE International Conference on Computer Vision. 2017, pp. 5898–5906. </a:t>
            </a:r>
          </a:p>
          <a:p>
            <a:r>
              <a:rPr kumimoji="1" lang="en-US" altLang="zh-TW" sz="1050" dirty="0"/>
              <a:t>[38] Mehdi </a:t>
            </a:r>
            <a:r>
              <a:rPr kumimoji="1" lang="en-US" altLang="zh-TW" sz="1050" dirty="0" err="1"/>
              <a:t>Noroozi</a:t>
            </a:r>
            <a:r>
              <a:rPr kumimoji="1" lang="en-US" altLang="zh-TW" sz="1050" dirty="0"/>
              <a:t> et al. “Boosting self-supervised learning via knowledge transfer.” In: Proceed- </a:t>
            </a:r>
            <a:r>
              <a:rPr kumimoji="1" lang="en-US" altLang="zh-TW" sz="1050" dirty="0" err="1"/>
              <a:t>ings</a:t>
            </a:r>
            <a:r>
              <a:rPr kumimoji="1" lang="en-US" altLang="zh-TW" sz="1050" dirty="0"/>
              <a:t> of the IEEE Conference on Computer Vision and Pattern Recognition. 2018, pp. 9359– 9367. </a:t>
            </a:r>
          </a:p>
          <a:p>
            <a:r>
              <a:rPr kumimoji="1" lang="en-US" altLang="zh-TW" sz="1050" dirty="0"/>
              <a:t>[42] Deepak Pathak et al. “Context encoders: Feature learning by inpainting.” In: Proceedings of the IEEE conference on computer vision and pattern recognition. 2016, pp. 2536–2544. </a:t>
            </a:r>
          </a:p>
          <a:p>
            <a:r>
              <a:rPr kumimoji="1" lang="en-US" altLang="zh-TW" sz="1050" dirty="0"/>
              <a:t>[49] </a:t>
            </a:r>
            <a:r>
              <a:rPr kumimoji="1" lang="en-US" altLang="zh-TW" sz="1050" dirty="0" err="1"/>
              <a:t>Yonglong</a:t>
            </a:r>
            <a:r>
              <a:rPr kumimoji="1" lang="en-US" altLang="zh-TW" sz="1050" dirty="0"/>
              <a:t> Tian, </a:t>
            </a:r>
            <a:r>
              <a:rPr kumimoji="1" lang="en-US" altLang="zh-TW" sz="1050" dirty="0" err="1"/>
              <a:t>Dilip</a:t>
            </a:r>
            <a:r>
              <a:rPr kumimoji="1" lang="en-US" altLang="zh-TW" sz="1050" dirty="0"/>
              <a:t> Krishnan, and Phillip Isola. “Contrastive </a:t>
            </a:r>
            <a:r>
              <a:rPr kumimoji="1" lang="en-US" altLang="zh-TW" sz="1050" dirty="0" err="1"/>
              <a:t>multiview</a:t>
            </a:r>
            <a:r>
              <a:rPr kumimoji="1" lang="en-US" altLang="zh-TW" sz="1050" dirty="0"/>
              <a:t> coding.” In: </a:t>
            </a:r>
            <a:r>
              <a:rPr kumimoji="1" lang="en-US" altLang="zh-TW" sz="1050" dirty="0" err="1"/>
              <a:t>arXiv</a:t>
            </a:r>
            <a:r>
              <a:rPr kumimoji="1" lang="en-US" altLang="zh-TW" sz="1050" dirty="0"/>
              <a:t> preprint arXiv:1906.05849 (2019). </a:t>
            </a:r>
          </a:p>
          <a:p>
            <a:r>
              <a:rPr kumimoji="1" lang="en-US" altLang="zh-TW" sz="1050" dirty="0"/>
              <a:t>[51] </a:t>
            </a:r>
            <a:r>
              <a:rPr kumimoji="1" lang="en-US" altLang="zh-TW" sz="1050" dirty="0" err="1"/>
              <a:t>Yonglong</a:t>
            </a:r>
            <a:r>
              <a:rPr kumimoji="1" lang="en-US" altLang="zh-TW" sz="1050" dirty="0"/>
              <a:t> Tian et al. “What makes for good views for contrastive learning.” In: </a:t>
            </a:r>
            <a:r>
              <a:rPr kumimoji="1" lang="en-US" altLang="zh-TW" sz="1050" dirty="0" err="1"/>
              <a:t>arXiv</a:t>
            </a:r>
            <a:r>
              <a:rPr kumimoji="1" lang="en-US" altLang="zh-TW" sz="1050" dirty="0"/>
              <a:t> preprint arXiv:2005.10243 (2020). </a:t>
            </a:r>
          </a:p>
          <a:p>
            <a:r>
              <a:rPr kumimoji="1" lang="en-US" altLang="zh-TW" sz="1050" dirty="0"/>
              <a:t>[57] </a:t>
            </a:r>
            <a:r>
              <a:rPr kumimoji="1" lang="en-US" altLang="zh-TW" sz="1050" dirty="0" err="1"/>
              <a:t>Zhirong</a:t>
            </a:r>
            <a:r>
              <a:rPr kumimoji="1" lang="en-US" altLang="zh-TW" sz="1050" dirty="0"/>
              <a:t> Wu et al. “Unsupervised feature learning via non-parametric instance discrimination.” In: Proceedings of the IEEE Conference on Computer Vision and Pattern Recognition. 2018, pp. 3733–3742. </a:t>
            </a:r>
          </a:p>
          <a:p>
            <a:r>
              <a:rPr kumimoji="1" lang="en-US" altLang="zh-TW" sz="1050" dirty="0"/>
              <a:t>[58] </a:t>
            </a:r>
            <a:r>
              <a:rPr kumimoji="1" lang="en-US" altLang="zh-TW" sz="1050" dirty="0" err="1"/>
              <a:t>Xueting</a:t>
            </a:r>
            <a:r>
              <a:rPr kumimoji="1" lang="en-US" altLang="zh-TW" sz="1050" dirty="0"/>
              <a:t> Yan et al. “</a:t>
            </a:r>
            <a:r>
              <a:rPr kumimoji="1" lang="en-US" altLang="zh-TW" sz="1050" dirty="0" err="1"/>
              <a:t>ClusterFit</a:t>
            </a:r>
            <a:r>
              <a:rPr kumimoji="1" lang="en-US" altLang="zh-TW" sz="1050" dirty="0"/>
              <a:t>: Improving Generalization of Visual Representations.” In: CVPR. 2020. </a:t>
            </a:r>
          </a:p>
          <a:p>
            <a:r>
              <a:rPr kumimoji="1" lang="en-US" altLang="zh-TW" sz="1050" dirty="0"/>
              <a:t>[60] Asano YM., </a:t>
            </a:r>
            <a:r>
              <a:rPr kumimoji="1" lang="en-US" altLang="zh-TW" sz="1050" dirty="0" err="1"/>
              <a:t>Rupprecht</a:t>
            </a:r>
            <a:r>
              <a:rPr kumimoji="1" lang="en-US" altLang="zh-TW" sz="1050" dirty="0"/>
              <a:t> C., and </a:t>
            </a:r>
            <a:r>
              <a:rPr kumimoji="1" lang="en-US" altLang="zh-TW" sz="1050" dirty="0" err="1"/>
              <a:t>Vedaldi</a:t>
            </a:r>
            <a:r>
              <a:rPr kumimoji="1" lang="en-US" altLang="zh-TW" sz="1050" dirty="0"/>
              <a:t> A. “Self-labelling via simultaneous clustering and representation learning.” In: International Conference on Learning Representations. 2020. URL: https://</a:t>
            </a:r>
            <a:r>
              <a:rPr kumimoji="1" lang="en-US" altLang="zh-TW" sz="1050" dirty="0" err="1"/>
              <a:t>openreview.net</a:t>
            </a:r>
            <a:r>
              <a:rPr kumimoji="1" lang="en-US" altLang="zh-TW" sz="1050" dirty="0"/>
              <a:t>/</a:t>
            </a:r>
            <a:r>
              <a:rPr kumimoji="1" lang="en-US" altLang="zh-TW" sz="1050" dirty="0" err="1"/>
              <a:t>forum?id</a:t>
            </a:r>
            <a:r>
              <a:rPr kumimoji="1" lang="en-US" altLang="zh-TW" sz="1050" dirty="0"/>
              <a:t>=</a:t>
            </a:r>
            <a:r>
              <a:rPr kumimoji="1" lang="en-US" altLang="zh-TW" sz="1050" dirty="0" err="1"/>
              <a:t>Hyx-jyBFPr</a:t>
            </a:r>
            <a:r>
              <a:rPr kumimoji="1" lang="en-US" altLang="zh-TW" sz="1050" dirty="0"/>
              <a:t>. </a:t>
            </a:r>
          </a:p>
          <a:p>
            <a:r>
              <a:rPr kumimoji="1" lang="en-US" altLang="zh-TW" sz="1050" dirty="0"/>
              <a:t>[63] </a:t>
            </a:r>
            <a:r>
              <a:rPr kumimoji="1" lang="en-US" altLang="zh-TW" sz="1050" dirty="0" err="1"/>
              <a:t>Liheng</a:t>
            </a:r>
            <a:r>
              <a:rPr kumimoji="1" lang="en-US" altLang="zh-TW" sz="1050" dirty="0"/>
              <a:t> Zhang et al. “Aet vs. </a:t>
            </a:r>
            <a:r>
              <a:rPr kumimoji="1" lang="en-US" altLang="zh-TW" sz="1050" dirty="0" err="1"/>
              <a:t>aed</a:t>
            </a:r>
            <a:r>
              <a:rPr kumimoji="1" lang="en-US" altLang="zh-TW" sz="1050" dirty="0"/>
              <a:t>: Unsupervised representation learning by auto-encoding transformations rather than data.” In: Proceedings of the IEEE Conference on Computer Vision and Pattern Recognition. 2019, pp. 2547–2555. </a:t>
            </a:r>
          </a:p>
          <a:p>
            <a:r>
              <a:rPr kumimoji="1" lang="en-US" altLang="zh-TW" sz="1050" dirty="0"/>
              <a:t>[64] Richard Zhang, Phillip Isola, and Alexei A </a:t>
            </a:r>
            <a:r>
              <a:rPr kumimoji="1" lang="en-US" altLang="zh-TW" sz="1050" dirty="0" err="1"/>
              <a:t>Efros</a:t>
            </a:r>
            <a:r>
              <a:rPr kumimoji="1" lang="en-US" altLang="zh-TW" sz="1050" dirty="0"/>
              <a:t>. “Colorful image colorization.” In: European conference on computer vision. Springer. 2016, pp. 649–666. </a:t>
            </a:r>
          </a:p>
          <a:p>
            <a:r>
              <a:rPr kumimoji="1" lang="en-US" altLang="zh-TW" sz="1050" dirty="0"/>
              <a:t>[65] Richard Zhang, Phillip Isola, and Alexei A </a:t>
            </a:r>
            <a:r>
              <a:rPr kumimoji="1" lang="en-US" altLang="zh-TW" sz="1050" dirty="0" err="1"/>
              <a:t>Efros</a:t>
            </a:r>
            <a:r>
              <a:rPr kumimoji="1" lang="en-US" altLang="zh-TW" sz="1050" dirty="0"/>
              <a:t>. “Split-brain autoencoders: Unsupervised learning by cross-channel prediction.” In: Proceedings of the IEEE Conference on Computer Vision and Pattern Recognition. 2017, pp. 1058–1067. </a:t>
            </a:r>
          </a:p>
          <a:p>
            <a:r>
              <a:rPr kumimoji="1" lang="en-US" altLang="zh-TW" sz="1050" dirty="0"/>
              <a:t>[67] </a:t>
            </a:r>
            <a:r>
              <a:rPr kumimoji="1" lang="en-US" altLang="zh-TW" sz="1050" dirty="0" err="1"/>
              <a:t>Chengxu</a:t>
            </a:r>
            <a:r>
              <a:rPr kumimoji="1" lang="en-US" altLang="zh-TW" sz="1050" dirty="0"/>
              <a:t> Zhuang, Alex Lin </a:t>
            </a:r>
            <a:r>
              <a:rPr kumimoji="1" lang="en-US" altLang="zh-TW" sz="1050" dirty="0" err="1"/>
              <a:t>Zhai</a:t>
            </a:r>
            <a:r>
              <a:rPr kumimoji="1" lang="en-US" altLang="zh-TW" sz="1050" dirty="0"/>
              <a:t>, and Daniel </a:t>
            </a:r>
            <a:r>
              <a:rPr kumimoji="1" lang="en-US" altLang="zh-TW" sz="1050" dirty="0" err="1"/>
              <a:t>Yamins</a:t>
            </a:r>
            <a:r>
              <a:rPr kumimoji="1" lang="en-US" altLang="zh-TW" sz="1050" dirty="0"/>
              <a:t>. “Local aggregation for unsupervised learning of visual embeddings.” In: Proceedings of the IEEE International Conference on Computer Vision. 2019, pp. 6002–6012. </a:t>
            </a:r>
          </a:p>
        </p:txBody>
      </p:sp>
    </p:spTree>
    <p:extLst>
      <p:ext uri="{BB962C8B-B14F-4D97-AF65-F5344CB8AC3E}">
        <p14:creationId xmlns:p14="http://schemas.microsoft.com/office/powerpoint/2010/main" val="24852190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34</a:t>
            </a:fld>
            <a:endParaRPr lang="zh-TW" altLang="en-US"/>
          </a:p>
        </p:txBody>
      </p:sp>
      <p:pic>
        <p:nvPicPr>
          <p:cNvPr id="6" name="圖片 5" descr="一張含有 桌 的圖片&#10;&#10;自動產生的描述">
            <a:extLst>
              <a:ext uri="{FF2B5EF4-FFF2-40B4-BE49-F238E27FC236}">
                <a16:creationId xmlns:a16="http://schemas.microsoft.com/office/drawing/2014/main" id="{431C5B1B-DAA1-3845-8B2D-08E88C4CB6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671"/>
          <a:stretch/>
        </p:blipFill>
        <p:spPr>
          <a:xfrm>
            <a:off x="2680661" y="5567848"/>
            <a:ext cx="6830678" cy="1153627"/>
          </a:xfrm>
          <a:prstGeom prst="rect">
            <a:avLst/>
          </a:prstGeom>
        </p:spPr>
      </p:pic>
      <p:pic>
        <p:nvPicPr>
          <p:cNvPr id="8" name="圖片 7" descr="一張含有 桌 的圖片&#10;&#10;自動產生的描述">
            <a:extLst>
              <a:ext uri="{FF2B5EF4-FFF2-40B4-BE49-F238E27FC236}">
                <a16:creationId xmlns:a16="http://schemas.microsoft.com/office/drawing/2014/main" id="{D8E828AC-C3AF-E147-A0F8-F10FCDCAB2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65"/>
          <a:stretch/>
        </p:blipFill>
        <p:spPr>
          <a:xfrm>
            <a:off x="2101676" y="136525"/>
            <a:ext cx="7988647" cy="542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1592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35</a:t>
            </a:fld>
            <a:endParaRPr lang="zh-TW" altLang="en-US"/>
          </a:p>
        </p:txBody>
      </p:sp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id="{FC6E2BE8-0BA7-E84E-B5CA-695020F2FF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16806"/>
            <a:ext cx="10515600" cy="5604669"/>
          </a:xfrm>
        </p:spPr>
        <p:txBody>
          <a:bodyPr>
            <a:normAutofit/>
          </a:bodyPr>
          <a:lstStyle/>
          <a:p>
            <a:r>
              <a:rPr lang="en" altLang="zh-TW" dirty="0"/>
              <a:t>Evaluation on ImageNet</a:t>
            </a:r>
          </a:p>
          <a:p>
            <a:pPr lvl="1"/>
            <a:r>
              <a:rPr lang="en" altLang="zh-TW" dirty="0"/>
              <a:t>The results of linear classifier using only 1% and 10% of ImageNet for ResNet-50 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2"/>
            <a:endParaRPr lang="en" altLang="zh-TW" dirty="0"/>
          </a:p>
          <a:p>
            <a:pPr lvl="1"/>
            <a:endParaRPr lang="en" altLang="zh-TW" dirty="0"/>
          </a:p>
          <a:p>
            <a:endParaRPr lang="zh-TW" altLang="en-US" dirty="0"/>
          </a:p>
        </p:txBody>
      </p:sp>
      <p:pic>
        <p:nvPicPr>
          <p:cNvPr id="5" name="圖片 4" descr="一張含有 文字, 收據 的圖片&#10;&#10;自動產生的描述">
            <a:extLst>
              <a:ext uri="{FF2B5EF4-FFF2-40B4-BE49-F238E27FC236}">
                <a16:creationId xmlns:a16="http://schemas.microsoft.com/office/drawing/2014/main" id="{F19490CA-0848-824F-A059-2E4FDA0A3A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103"/>
          <a:stretch/>
        </p:blipFill>
        <p:spPr>
          <a:xfrm>
            <a:off x="6312596" y="3109742"/>
            <a:ext cx="4279900" cy="2592367"/>
          </a:xfrm>
          <a:prstGeom prst="rect">
            <a:avLst/>
          </a:prstGeom>
        </p:spPr>
      </p:pic>
      <p:sp>
        <p:nvSpPr>
          <p:cNvPr id="9" name="標題 1">
            <a:extLst>
              <a:ext uri="{FF2B5EF4-FFF2-40B4-BE49-F238E27FC236}">
                <a16:creationId xmlns:a16="http://schemas.microsoft.com/office/drawing/2014/main" id="{05E274F6-DE69-B740-9CA9-46B2DA04B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" altLang="zh-TW" dirty="0"/>
              <a:t>Comparing with Self-Supervised Methods</a:t>
            </a:r>
          </a:p>
        </p:txBody>
      </p:sp>
      <p:pic>
        <p:nvPicPr>
          <p:cNvPr id="10" name="圖片 9" descr="一張含有 文字, 收據 的圖片&#10;&#10;自動產生的描述">
            <a:extLst>
              <a:ext uri="{FF2B5EF4-FFF2-40B4-BE49-F238E27FC236}">
                <a16:creationId xmlns:a16="http://schemas.microsoft.com/office/drawing/2014/main" id="{CA0A4433-BAB0-494B-9142-27FA20B3BC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65"/>
          <a:stretch/>
        </p:blipFill>
        <p:spPr>
          <a:xfrm>
            <a:off x="2028354" y="2787358"/>
            <a:ext cx="4284242" cy="326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61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" altLang="zh-TW" dirty="0"/>
              <a:t>Comparing with Self-Supervised Methods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604669"/>
          </a:xfrm>
        </p:spPr>
        <p:txBody>
          <a:bodyPr>
            <a:normAutofit/>
          </a:bodyPr>
          <a:lstStyle/>
          <a:p>
            <a:r>
              <a:rPr lang="en" altLang="zh-TW" dirty="0"/>
              <a:t>Transferring to PASCAL-VOC</a:t>
            </a:r>
          </a:p>
          <a:p>
            <a:pPr lvl="1"/>
            <a:r>
              <a:rPr lang="en" altLang="zh-TW" dirty="0"/>
              <a:t>We evaluate </a:t>
            </a:r>
            <a:r>
              <a:rPr lang="en" altLang="zh-TW" dirty="0" err="1"/>
              <a:t>AlexNet</a:t>
            </a:r>
            <a:r>
              <a:rPr lang="en" altLang="zh-TW" dirty="0"/>
              <a:t> compressed from ResNet-50x4 on PASCAL- VOC classification and detection tasks 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2"/>
            <a:endParaRPr lang="en" altLang="zh-TW" dirty="0"/>
          </a:p>
          <a:p>
            <a:pPr lvl="1"/>
            <a:endParaRPr lang="en" altLang="zh-TW" dirty="0"/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36</a:t>
            </a:fld>
            <a:endParaRPr lang="zh-TW" altLang="en-US"/>
          </a:p>
        </p:txBody>
      </p:sp>
      <p:pic>
        <p:nvPicPr>
          <p:cNvPr id="12" name="圖片 11" descr="一張含有 桌 的圖片&#10;&#10;自動產生的描述">
            <a:extLst>
              <a:ext uri="{FF2B5EF4-FFF2-40B4-BE49-F238E27FC236}">
                <a16:creationId xmlns:a16="http://schemas.microsoft.com/office/drawing/2014/main" id="{F15E1C3D-B923-6D4C-B33C-6B2D2AA135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58"/>
          <a:stretch/>
        </p:blipFill>
        <p:spPr>
          <a:xfrm>
            <a:off x="1876746" y="2650278"/>
            <a:ext cx="4750786" cy="3930648"/>
          </a:xfrm>
          <a:prstGeom prst="rect">
            <a:avLst/>
          </a:prstGeom>
        </p:spPr>
      </p:pic>
      <p:pic>
        <p:nvPicPr>
          <p:cNvPr id="13" name="圖片 12" descr="一張含有 桌 的圖片&#10;&#10;自動產生的描述">
            <a:extLst>
              <a:ext uri="{FF2B5EF4-FFF2-40B4-BE49-F238E27FC236}">
                <a16:creationId xmlns:a16="http://schemas.microsoft.com/office/drawing/2014/main" id="{0C2DA518-FF00-7B4B-BF88-E9AAE7C52F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375"/>
          <a:stretch/>
        </p:blipFill>
        <p:spPr>
          <a:xfrm>
            <a:off x="6311749" y="3602917"/>
            <a:ext cx="4148993" cy="163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1984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" altLang="zh-TW" dirty="0"/>
              <a:t>Ablation Study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604669"/>
          </a:xfrm>
        </p:spPr>
        <p:txBody>
          <a:bodyPr>
            <a:normAutofit/>
          </a:bodyPr>
          <a:lstStyle/>
          <a:p>
            <a:r>
              <a:rPr lang="en" altLang="zh-TW" dirty="0"/>
              <a:t>To speed up the ablation study, we use 25% of ImageNet (randomly sampled ~320k images) and cached features of </a:t>
            </a:r>
            <a:r>
              <a:rPr lang="en" altLang="zh-TW" dirty="0" err="1"/>
              <a:t>MoCo</a:t>
            </a:r>
            <a:r>
              <a:rPr lang="en" altLang="zh-TW" dirty="0"/>
              <a:t> ResNet-50 as a teacher to train ResNet-18 student</a:t>
            </a:r>
          </a:p>
          <a:p>
            <a:pPr marL="0" indent="0">
              <a:buNone/>
            </a:pPr>
            <a:endParaRPr lang="en" altLang="zh-TW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15913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" altLang="zh-TW" dirty="0"/>
              <a:t>Ablation Study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604669"/>
          </a:xfrm>
        </p:spPr>
        <p:txBody>
          <a:bodyPr>
            <a:normAutofit/>
          </a:bodyPr>
          <a:lstStyle/>
          <a:p>
            <a:r>
              <a:rPr lang="en" altLang="zh-TW" dirty="0"/>
              <a:t>Temperature</a:t>
            </a:r>
          </a:p>
          <a:p>
            <a:pPr lvl="1"/>
            <a:r>
              <a:rPr lang="en" altLang="zh-TW" dirty="0"/>
              <a:t>The memory bank size is set to 128k</a:t>
            </a:r>
          </a:p>
          <a:p>
            <a:pPr lvl="1"/>
            <a:r>
              <a:rPr lang="en" altLang="zh-TW" dirty="0"/>
              <a:t>We find that the optimal temperature is 0.04, and the student gets worse as the temperature gets closer to 1.0 </a:t>
            </a:r>
          </a:p>
          <a:p>
            <a:pPr lvl="1"/>
            <a:r>
              <a:rPr lang="en" altLang="zh-TW" dirty="0"/>
              <a:t>We believe this happens since a small temperature focuses on close neighborhoods by sharpening the probability distribution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38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3897E47C-E42D-5249-8C8A-424C1FBB50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9"/>
          <a:stretch/>
        </p:blipFill>
        <p:spPr>
          <a:xfrm>
            <a:off x="3919009" y="3685416"/>
            <a:ext cx="4353982" cy="3036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5193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" altLang="zh-TW" dirty="0"/>
              <a:t>Ablation Study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604669"/>
          </a:xfrm>
        </p:spPr>
        <p:txBody>
          <a:bodyPr>
            <a:normAutofit/>
          </a:bodyPr>
          <a:lstStyle/>
          <a:p>
            <a:r>
              <a:rPr lang="en" altLang="zh-TW" dirty="0"/>
              <a:t>Size of memory bank</a:t>
            </a:r>
          </a:p>
          <a:p>
            <a:pPr lvl="1"/>
            <a:r>
              <a:rPr lang="en" altLang="zh-TW" dirty="0"/>
              <a:t>The temperature is set to 0.04</a:t>
            </a:r>
          </a:p>
          <a:p>
            <a:pPr lvl="1"/>
            <a:r>
              <a:rPr lang="en" altLang="zh-TW" dirty="0"/>
              <a:t>Larger number of anchor points should capture more details about the geometry of the teacher’s embedding</a:t>
            </a:r>
          </a:p>
          <a:p>
            <a:pPr lvl="1"/>
            <a:r>
              <a:rPr lang="en" altLang="zh-TW" dirty="0"/>
              <a:t>In the figure, a larger memory bank results in a more accurate student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39</a:t>
            </a:fld>
            <a:endParaRPr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4CB237D7-F04F-D349-95F4-B694B1B912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558" y="3388659"/>
            <a:ext cx="4778884" cy="329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916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US" altLang="zh-TW" dirty="0"/>
              <a:t>Self-supervised Learning (SSL)</a:t>
            </a:r>
          </a:p>
          <a:p>
            <a:pPr lvl="1"/>
            <a:r>
              <a:rPr lang="en-US" altLang="zh-TW" dirty="0"/>
              <a:t>Learn the rich representations with unlabeled data</a:t>
            </a:r>
            <a:r>
              <a:rPr lang="zh-TW" altLang="en-US" dirty="0"/>
              <a:t> </a:t>
            </a:r>
            <a:r>
              <a:rPr lang="en-US" altLang="zh-TW" dirty="0"/>
              <a:t>by utilizing pretext tasks (Jigsaw puzzle, contrastive learning……)</a:t>
            </a:r>
          </a:p>
          <a:p>
            <a:pPr lvl="1"/>
            <a:r>
              <a:rPr lang="en-US" altLang="zh-TW" dirty="0"/>
              <a:t>One can use the learned representations on various downstream tasks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34AC14A5-539F-0D4B-9E5B-169ADF80E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579" y="3049490"/>
            <a:ext cx="6360842" cy="3306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2224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" altLang="zh-TW" dirty="0"/>
              <a:t>Ablation Study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604669"/>
          </a:xfrm>
        </p:spPr>
        <p:txBody>
          <a:bodyPr>
            <a:normAutofit/>
          </a:bodyPr>
          <a:lstStyle/>
          <a:p>
            <a:r>
              <a:rPr lang="en" altLang="zh-TW" dirty="0"/>
              <a:t>Effect of momentum parameter </a:t>
            </a:r>
          </a:p>
          <a:p>
            <a:pPr lvl="1"/>
            <a:r>
              <a:rPr lang="en" altLang="zh-TW" dirty="0"/>
              <a:t>We evaluate various momentum parameters [24] in range (0.999, 0.7, 0.5, 0) and got NN accuracy of (47.35%, 47.45%, 47.40%, 47.34%) respectively</a:t>
            </a:r>
          </a:p>
          <a:p>
            <a:pPr lvl="1"/>
            <a:r>
              <a:rPr lang="en" altLang="zh-TW" dirty="0"/>
              <a:t>Unlike [24], we do not see any reduction in accuracy by removing the momentum, the cause deserves further investigation 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40</a:t>
            </a:fld>
            <a:endParaRPr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40D47B0-FA63-F34A-AFA3-3FDE125858A7}"/>
              </a:ext>
            </a:extLst>
          </p:cNvPr>
          <p:cNvSpPr txBox="1"/>
          <p:nvPr/>
        </p:nvSpPr>
        <p:spPr>
          <a:xfrm>
            <a:off x="87923" y="6225545"/>
            <a:ext cx="120161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100" dirty="0"/>
              <a:t>[24] </a:t>
            </a:r>
            <a:r>
              <a:rPr kumimoji="1" lang="en-US" altLang="zh-TW" sz="1100" dirty="0" err="1"/>
              <a:t>Kaiming</a:t>
            </a:r>
            <a:r>
              <a:rPr kumimoji="1" lang="en-US" altLang="zh-TW" sz="1100" dirty="0"/>
              <a:t> He et al. “Momentum contrast for unsupervised visual representation learning.” In: Proceedings of the IEEE/CVF Conference on Computer Vision and Pattern Recognition. 2020, pp. 9729–9738 </a:t>
            </a:r>
          </a:p>
        </p:txBody>
      </p:sp>
    </p:spTree>
    <p:extLst>
      <p:ext uri="{BB962C8B-B14F-4D97-AF65-F5344CB8AC3E}">
        <p14:creationId xmlns:p14="http://schemas.microsoft.com/office/powerpoint/2010/main" val="25176323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" altLang="zh-TW" dirty="0"/>
              <a:t>Ablation Study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5604669"/>
          </a:xfrm>
        </p:spPr>
        <p:txBody>
          <a:bodyPr>
            <a:normAutofit/>
          </a:bodyPr>
          <a:lstStyle/>
          <a:p>
            <a:r>
              <a:rPr lang="en" altLang="zh-TW" dirty="0"/>
              <a:t>Effect of caching the teacher features </a:t>
            </a:r>
          </a:p>
          <a:p>
            <a:pPr lvl="1"/>
            <a:r>
              <a:rPr lang="en" altLang="zh-TW" dirty="0"/>
              <a:t>We study the effect of caching the feature of the whole training data in compressing ResNet-50 to ResNet-18 using all ImageNet training data </a:t>
            </a:r>
          </a:p>
          <a:p>
            <a:pPr lvl="1"/>
            <a:r>
              <a:rPr lang="en" altLang="zh-TW" dirty="0"/>
              <a:t>We found that caching reduces the accuracy by only a small margin 53.4% to 53.0% on NN and 61.7% to 61.2% on linear evaluation while reducing the running time by a factor of almost 3</a:t>
            </a:r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  <a:p>
            <a:pPr lvl="1"/>
            <a:endParaRPr lang="en" altLang="zh-TW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F4E4790-66FC-4AF2-B25E-3C6D9B45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8865010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BFBC33-032A-4788-ADCB-95689DCE0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403"/>
            <a:ext cx="10515600" cy="1325563"/>
          </a:xfrm>
        </p:spPr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9C489C-3D5D-45F9-9F43-5DF8C9DEB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4966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Introduction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Related Work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Method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Experiments</a:t>
            </a:r>
          </a:p>
          <a:p>
            <a:r>
              <a:rPr lang="en-US" altLang="zh-TW" sz="2400" dirty="0"/>
              <a:t>Conclusion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Progress Report</a:t>
            </a:r>
            <a:endParaRPr lang="zh-TW" altLang="en-US" sz="24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CE77320-C8AF-4C33-8BD7-819D157BF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3092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Conclusion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>
            <a:normAutofit/>
          </a:bodyPr>
          <a:lstStyle/>
          <a:p>
            <a:r>
              <a:rPr lang="en" altLang="zh-TW" dirty="0"/>
              <a:t>We introduce a simple compression method to train SSL models using deeper SSL teacher models</a:t>
            </a:r>
          </a:p>
          <a:p>
            <a:r>
              <a:rPr lang="en" altLang="zh-TW" dirty="0"/>
              <a:t>Our model outperforms the supervised counterpart in the same task of ImageNet classification</a:t>
            </a:r>
          </a:p>
          <a:p>
            <a:r>
              <a:rPr lang="en" altLang="zh-TW" dirty="0"/>
              <a:t>Obviously, we do not conclude that our SSL method works better than supervised models “in general”. We simply compare with the supervised </a:t>
            </a:r>
            <a:r>
              <a:rPr lang="en" altLang="zh-TW" dirty="0" err="1"/>
              <a:t>AlexNet</a:t>
            </a:r>
            <a:r>
              <a:rPr lang="en" altLang="zh-TW" dirty="0"/>
              <a:t> that is trained with cross-entropy loss, which is standard in the SSL literature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D092AD7-E724-4FA6-AF39-45F1ED107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271019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BFBC33-032A-4788-ADCB-95689DCE0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403"/>
            <a:ext cx="10515600" cy="1325563"/>
          </a:xfrm>
        </p:spPr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9C489C-3D5D-45F9-9F43-5DF8C9DEB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4966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Introduction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Related Work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Methodology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Experiments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Conclusion</a:t>
            </a:r>
          </a:p>
          <a:p>
            <a:r>
              <a:rPr lang="en-US" altLang="zh-TW" sz="2400" dirty="0"/>
              <a:t>Progress Report</a:t>
            </a:r>
            <a:endParaRPr lang="zh-TW" altLang="en-US" sz="24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BED1BEC-EA0D-4CB2-B34B-1B8D6DFCD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035789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Progress Report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US" altLang="zh-TW" dirty="0"/>
              <a:t>Combine self-supervised learning and knowledge distillation</a:t>
            </a:r>
          </a:p>
          <a:p>
            <a:pPr lvl="1"/>
            <a:r>
              <a:rPr lang="en-US" altLang="zh-TW" dirty="0"/>
              <a:t>Use self-supervised pretrained backbone on self-distillation framework (BYOT)</a:t>
            </a:r>
          </a:p>
          <a:p>
            <a:pPr lvl="2"/>
            <a:r>
              <a:rPr lang="en-US" altLang="zh-TW" dirty="0"/>
              <a:t>If we use self-supervised pretrained model, will the results become better compared to not using pretrained model?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DF3F901-9301-4EE7-9A26-D7BF72BD9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45</a:t>
            </a:fld>
            <a:endParaRPr lang="zh-TW" altLang="en-US" dirty="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55BEDE4F-16BF-B94F-998E-9CA6BF2FAB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450" y="2851150"/>
            <a:ext cx="62611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30853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Progress Report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US" altLang="zh-TW" dirty="0"/>
              <a:t>Bugs</a:t>
            </a:r>
          </a:p>
          <a:p>
            <a:pPr lvl="1"/>
            <a:r>
              <a:rPr lang="en-US" altLang="zh-TW" dirty="0"/>
              <a:t>Loss becomes </a:t>
            </a:r>
            <a:r>
              <a:rPr lang="en-US" altLang="zh-TW" dirty="0" err="1"/>
              <a:t>NaN</a:t>
            </a:r>
            <a:r>
              <a:rPr lang="en-US" altLang="zh-TW" dirty="0"/>
              <a:t> after few iterations </a:t>
            </a:r>
          </a:p>
          <a:p>
            <a:pPr lvl="2"/>
            <a:r>
              <a:rPr lang="en-US" altLang="zh-TW" dirty="0"/>
              <a:t>Caused by wrongly setting model to eval mode</a:t>
            </a:r>
          </a:p>
          <a:p>
            <a:pPr lvl="1"/>
            <a:r>
              <a:rPr lang="en-US" altLang="zh-TW" dirty="0"/>
              <a:t>Students (shallow classifiers) remain accuracy 0</a:t>
            </a:r>
          </a:p>
          <a:p>
            <a:pPr lvl="2"/>
            <a:r>
              <a:rPr lang="en-US" altLang="zh-TW" dirty="0"/>
              <a:t>Students needs different learning rate (0.1) than teacher’s classifier (30.0)</a:t>
            </a:r>
          </a:p>
          <a:p>
            <a:endParaRPr lang="en-US" altLang="zh-TW" dirty="0"/>
          </a:p>
          <a:p>
            <a:pPr lvl="1"/>
            <a:endParaRPr lang="en-US" altLang="zh-TW" dirty="0"/>
          </a:p>
          <a:p>
            <a:pPr lvl="1"/>
            <a:endParaRPr lang="en-US" altLang="zh-TW" dirty="0"/>
          </a:p>
          <a:p>
            <a:pPr lvl="2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DF3F901-9301-4EE7-9A26-D7BF72BD9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46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11222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US" altLang="zh-TW" dirty="0"/>
              <a:t>Self-supervised Learning (SSL)</a:t>
            </a:r>
          </a:p>
          <a:p>
            <a:pPr lvl="1"/>
            <a:r>
              <a:rPr lang="en-US" altLang="zh-TW" dirty="0"/>
              <a:t>Advantages</a:t>
            </a:r>
          </a:p>
          <a:p>
            <a:pPr lvl="2"/>
            <a:r>
              <a:rPr lang="en-US" altLang="zh-TW" dirty="0"/>
              <a:t>No annotations for data required</a:t>
            </a:r>
          </a:p>
          <a:p>
            <a:pPr lvl="2"/>
            <a:r>
              <a:rPr lang="en-US" altLang="zh-TW" dirty="0"/>
              <a:t>The representations are about the data itself and irrelevant to specific task</a:t>
            </a:r>
          </a:p>
          <a:p>
            <a:pPr lvl="1"/>
            <a:r>
              <a:rPr lang="en-US" altLang="zh-TW" dirty="0"/>
              <a:t>Problem</a:t>
            </a:r>
          </a:p>
          <a:p>
            <a:pPr lvl="2"/>
            <a:r>
              <a:rPr lang="en-US" altLang="zh-TW" dirty="0"/>
              <a:t>Current SSL methods do not work well on small networks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5</a:t>
            </a:fld>
            <a:endParaRPr lang="zh-TW" altLang="en-US" dirty="0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9D2D5ADE-C849-BC41-8592-A4F495C3DB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6" b="36701"/>
          <a:stretch/>
        </p:blipFill>
        <p:spPr>
          <a:xfrm>
            <a:off x="1776966" y="3618980"/>
            <a:ext cx="8638067" cy="291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946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US" altLang="zh-TW" dirty="0"/>
              <a:t>Knowledge Distillation</a:t>
            </a:r>
          </a:p>
          <a:p>
            <a:pPr lvl="1"/>
            <a:r>
              <a:rPr lang="en-US" altLang="zh-TW" dirty="0"/>
              <a:t>A technique of model compression, which aims to compress a large model into a small one and preserve the performance as much as possible</a:t>
            </a:r>
          </a:p>
          <a:p>
            <a:pPr lvl="1"/>
            <a:r>
              <a:rPr lang="en-US" altLang="zh-TW" dirty="0"/>
              <a:t>We transfer various types of knowledge from a teacher </a:t>
            </a:r>
            <a:r>
              <a:rPr lang="en-US" altLang="ja-JP" dirty="0"/>
              <a:t>to a student</a:t>
            </a:r>
          </a:p>
          <a:p>
            <a:pPr lvl="2"/>
            <a:r>
              <a:rPr lang="en-US" altLang="zh-TW" dirty="0"/>
              <a:t>Response-based</a:t>
            </a:r>
          </a:p>
          <a:p>
            <a:pPr lvl="2"/>
            <a:r>
              <a:rPr lang="en-US" altLang="zh-TW" dirty="0"/>
              <a:t>Feature-based</a:t>
            </a:r>
          </a:p>
          <a:p>
            <a:pPr lvl="2"/>
            <a:r>
              <a:rPr lang="en-US" altLang="zh-TW" dirty="0"/>
              <a:t>Relation-based</a:t>
            </a:r>
          </a:p>
          <a:p>
            <a:pPr lvl="1"/>
            <a:endParaRPr lang="en-US" altLang="zh-TW" dirty="0"/>
          </a:p>
          <a:p>
            <a:pPr lvl="1"/>
            <a:endParaRPr lang="en-US" altLang="zh-TW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6</a:t>
            </a:fld>
            <a:endParaRPr lang="zh-TW" alt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55F76CCA-8627-B946-A14B-9BE679B61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728" y="2984377"/>
            <a:ext cx="3791504" cy="3554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347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US" altLang="zh-TW" dirty="0"/>
              <a:t>Distilling a SSL model</a:t>
            </a:r>
          </a:p>
          <a:p>
            <a:pPr lvl="1"/>
            <a:r>
              <a:rPr lang="en-US" altLang="zh-TW" dirty="0"/>
              <a:t>The teacher’s output is an embedding rather than a probability </a:t>
            </a:r>
            <a:r>
              <a:rPr lang="en" altLang="zh-TW" dirty="0"/>
              <a:t>distribution over some categories, so standard distillation methods cannot be used directly</a:t>
            </a:r>
          </a:p>
          <a:p>
            <a:pPr lvl="1"/>
            <a:r>
              <a:rPr lang="en" altLang="zh-TW" dirty="0"/>
              <a:t>Our idea is to calculate the distances between an input image (query) and all datapoints (anchor points) and then convert them to probability distribution</a:t>
            </a:r>
          </a:p>
          <a:p>
            <a:pPr lvl="1"/>
            <a:r>
              <a:rPr lang="en" altLang="zh-TW" dirty="0"/>
              <a:t>We want to transfer this probability distribution from the teacher to the student so that for any query point, the student matches the teacher in the ranking of anchor points. </a:t>
            </a:r>
          </a:p>
          <a:p>
            <a:pPr lvl="1"/>
            <a:endParaRPr lang="en-US" altLang="zh-TW" dirty="0"/>
          </a:p>
          <a:p>
            <a:pPr lvl="1"/>
            <a:endParaRPr lang="en-US" altLang="zh-TW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426444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AEBA33-50E2-4B78-9CF3-C77936E6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altLang="zh-TW" dirty="0"/>
              <a:t>Introduction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15B15AE-1171-4509-9443-B4EDC942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US" altLang="zh-TW" dirty="0"/>
              <a:t>Distilling a SSL model</a:t>
            </a:r>
          </a:p>
          <a:p>
            <a:pPr lvl="1"/>
            <a:endParaRPr lang="en-US" altLang="zh-TW" dirty="0"/>
          </a:p>
          <a:p>
            <a:pPr lvl="1"/>
            <a:endParaRPr lang="en-US" altLang="zh-TW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CCCB2E1-E1AE-4B24-B74E-0FA9F567B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8</a:t>
            </a:fld>
            <a:endParaRPr lang="zh-TW" alt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1C723005-C262-E040-97C6-1892147D9B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315" y="1671313"/>
            <a:ext cx="10017370" cy="4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033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BFBC33-032A-4788-ADCB-95689DCE0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403"/>
            <a:ext cx="10515600" cy="1325563"/>
          </a:xfrm>
        </p:spPr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09C489C-3D5D-45F9-9F43-5DF8C9DEB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Introduction</a:t>
            </a:r>
          </a:p>
          <a:p>
            <a:r>
              <a:rPr lang="en-US" altLang="zh-TW" sz="2400" dirty="0"/>
              <a:t>Related Work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Method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Experiments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Conclusion</a:t>
            </a:r>
          </a:p>
          <a:p>
            <a:r>
              <a:rPr lang="en-US" altLang="zh-TW" sz="2400" dirty="0">
                <a:solidFill>
                  <a:schemeClr val="bg2">
                    <a:lumMod val="90000"/>
                  </a:schemeClr>
                </a:solidFill>
              </a:rPr>
              <a:t>Progress Report</a:t>
            </a:r>
            <a:endParaRPr lang="zh-TW" altLang="en-US" sz="24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39BED86-1929-46A6-B607-642B04E6E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23AB0-D4EA-4CF6-BB7E-E024BD643F2C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159086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nowledge Distillation Meets Self-Supervision.pptx" id="{7F5379A3-3F05-4D05-B55A-543AD04D5051}" vid="{5BB76114-D487-4A50-8447-FDDDD3B64114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1312</TotalTime>
  <Words>4562</Words>
  <Application>Microsoft Macintosh PowerPoint</Application>
  <PresentationFormat>寬螢幕</PresentationFormat>
  <Paragraphs>416</Paragraphs>
  <Slides>46</Slides>
  <Notes>10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46</vt:i4>
      </vt:variant>
    </vt:vector>
  </HeadingPairs>
  <TitlesOfParts>
    <vt:vector size="53" baseType="lpstr">
      <vt:lpstr>CMR10</vt:lpstr>
      <vt:lpstr>CMR9</vt:lpstr>
      <vt:lpstr>Arial</vt:lpstr>
      <vt:lpstr>Calibri</vt:lpstr>
      <vt:lpstr>Calibri Light</vt:lpstr>
      <vt:lpstr>Cambria Math</vt:lpstr>
      <vt:lpstr>Office 佈景主題</vt:lpstr>
      <vt:lpstr>CompRess: Self-Supervised Learning by Compressing Representations </vt:lpstr>
      <vt:lpstr>Outline</vt:lpstr>
      <vt:lpstr>Outline</vt:lpstr>
      <vt:lpstr>Introduction</vt:lpstr>
      <vt:lpstr>Introduction</vt:lpstr>
      <vt:lpstr>Introduction</vt:lpstr>
      <vt:lpstr>Introduction</vt:lpstr>
      <vt:lpstr>Introduction</vt:lpstr>
      <vt:lpstr>Outline</vt:lpstr>
      <vt:lpstr>Related Work</vt:lpstr>
      <vt:lpstr>Related Work</vt:lpstr>
      <vt:lpstr>Related Work</vt:lpstr>
      <vt:lpstr>Related Work</vt:lpstr>
      <vt:lpstr>Outline</vt:lpstr>
      <vt:lpstr>Method</vt:lpstr>
      <vt:lpstr>Method</vt:lpstr>
      <vt:lpstr>Method</vt:lpstr>
      <vt:lpstr>Method</vt:lpstr>
      <vt:lpstr>Method</vt:lpstr>
      <vt:lpstr>Method</vt:lpstr>
      <vt:lpstr>Method</vt:lpstr>
      <vt:lpstr>Method</vt:lpstr>
      <vt:lpstr>Method</vt:lpstr>
      <vt:lpstr>Outline</vt:lpstr>
      <vt:lpstr>Experiments</vt:lpstr>
      <vt:lpstr>Experiments</vt:lpstr>
      <vt:lpstr>Experiments</vt:lpstr>
      <vt:lpstr>Experiments</vt:lpstr>
      <vt:lpstr>Comparing with Compression Methods</vt:lpstr>
      <vt:lpstr>Comparing with Compression Methods</vt:lpstr>
      <vt:lpstr>Comparing with Compression Methods</vt:lpstr>
      <vt:lpstr>Comparing with Compression Methods</vt:lpstr>
      <vt:lpstr>Comparing with Self-Supervised Methods</vt:lpstr>
      <vt:lpstr>PowerPoint 簡報</vt:lpstr>
      <vt:lpstr>Comparing with Self-Supervised Methods</vt:lpstr>
      <vt:lpstr>Comparing with Self-Supervised Methods</vt:lpstr>
      <vt:lpstr>Ablation Study</vt:lpstr>
      <vt:lpstr>Ablation Study</vt:lpstr>
      <vt:lpstr>Ablation Study</vt:lpstr>
      <vt:lpstr>Ablation Study</vt:lpstr>
      <vt:lpstr>Ablation Study</vt:lpstr>
      <vt:lpstr>Outline</vt:lpstr>
      <vt:lpstr>Conclusion</vt:lpstr>
      <vt:lpstr>Outline</vt:lpstr>
      <vt:lpstr>Progress Report</vt:lpstr>
      <vt:lpstr>Progress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Knowledge Distillation Meets Self-Supervision</dc:title>
  <dc:creator>韋志 陳</dc:creator>
  <cp:lastModifiedBy>陳韋志</cp:lastModifiedBy>
  <cp:revision>54</cp:revision>
  <dcterms:created xsi:type="dcterms:W3CDTF">2020-10-25T06:27:09Z</dcterms:created>
  <dcterms:modified xsi:type="dcterms:W3CDTF">2021-11-05T03:53:44Z</dcterms:modified>
</cp:coreProperties>
</file>